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1" r:id="rId3"/>
    <p:sldId id="272" r:id="rId4"/>
    <p:sldId id="268" r:id="rId5"/>
    <p:sldId id="257" r:id="rId6"/>
    <p:sldId id="258" r:id="rId7"/>
    <p:sldId id="278" r:id="rId8"/>
    <p:sldId id="259" r:id="rId9"/>
    <p:sldId id="265" r:id="rId10"/>
    <p:sldId id="274" r:id="rId11"/>
    <p:sldId id="275" r:id="rId12"/>
    <p:sldId id="269" r:id="rId13"/>
    <p:sldId id="273" r:id="rId14"/>
    <p:sldId id="276" r:id="rId15"/>
    <p:sldId id="277"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60"/>
  </p:normalViewPr>
  <p:slideViewPr>
    <p:cSldViewPr snapToGrid="0">
      <p:cViewPr varScale="1">
        <p:scale>
          <a:sx n="115" d="100"/>
          <a:sy n="115" d="100"/>
        </p:scale>
        <p:origin x="4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10/01/2024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16799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10/01/2024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9626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10/01/2024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783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10/01/2024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19091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10/01/2024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406418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10/01/2024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73878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10/01/2024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0163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10/01/2024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10/01/2024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24971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10/01/2024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521564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10/01/2024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874595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ea typeface="Verdana" pitchFamily="34" charset="0"/>
                <a:cs typeface="Verdana" pitchFamily="34" charset="0"/>
              </a:defRPr>
            </a:lvl1pPr>
          </a:lstStyle>
          <a:p>
            <a:fld id="{4994CE30-7D40-4BC0-BA0D-56C992D5B4BD}" type="datetimeFigureOut">
              <a:rPr lang="en-GB" smtClean="0"/>
              <a:t>10/01/2024</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ea typeface="Verdana" pitchFamily="34" charset="0"/>
                <a:cs typeface="Verdana"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ea typeface="Verdana" pitchFamily="34" charset="0"/>
                <a:cs typeface="Verdana" pitchFamily="34" charset="0"/>
              </a:defRPr>
            </a:lvl1pPr>
          </a:lstStyle>
          <a:p>
            <a:fld id="{1BCD3F7E-62B3-4FB9-95CE-D1B0CC271B85}" type="slidenum">
              <a:rPr lang="en-GB" smtClean="0"/>
              <a:t>‹#›</a:t>
            </a:fld>
            <a:endParaRPr lang="en-GB"/>
          </a:p>
        </p:txBody>
      </p:sp>
      <p:sp>
        <p:nvSpPr>
          <p:cNvPr id="8" name="Line 6">
            <a:extLst>
              <a:ext uri="{FF2B5EF4-FFF2-40B4-BE49-F238E27FC236}">
                <a16:creationId xmlns:a16="http://schemas.microsoft.com/office/drawing/2014/main" id="{3F0EAE8F-8B4C-436F-93E6-DF250930561C}"/>
              </a:ext>
            </a:extLst>
          </p:cNvPr>
          <p:cNvSpPr>
            <a:spLocks noChangeShapeType="1"/>
          </p:cNvSpPr>
          <p:nvPr/>
        </p:nvSpPr>
        <p:spPr bwMode="auto">
          <a:xfrm>
            <a:off x="812800" y="914400"/>
            <a:ext cx="10668000" cy="0"/>
          </a:xfrm>
          <a:prstGeom prst="line">
            <a:avLst/>
          </a:prstGeom>
          <a:noFill/>
          <a:ln w="57150" cmpd="thickThin">
            <a:solidFill>
              <a:schemeClr val="tx1"/>
            </a:solidFill>
            <a:round/>
            <a:headEnd/>
            <a:tailEnd/>
          </a:ln>
          <a:effectLst/>
        </p:spPr>
        <p:txBody>
          <a:bodyPr/>
          <a:lstStyle/>
          <a:p>
            <a:pPr>
              <a:defRPr/>
            </a:pPr>
            <a:endParaRPr lang="en-IN" sz="1800"/>
          </a:p>
        </p:txBody>
      </p:sp>
      <p:pic>
        <p:nvPicPr>
          <p:cNvPr id="7" name="Picture 7">
            <a:extLst>
              <a:ext uri="{FF2B5EF4-FFF2-40B4-BE49-F238E27FC236}">
                <a16:creationId xmlns:a16="http://schemas.microsoft.com/office/drawing/2014/main" id="{F5847C07-33FE-4652-A9FD-CD40E657B784}"/>
              </a:ext>
            </a:extLst>
          </p:cNvPr>
          <p:cNvPicPr>
            <a:picLocks noChangeAspect="1"/>
          </p:cNvPicPr>
          <p:nvPr/>
        </p:nvPicPr>
        <p:blipFill rotWithShape="1">
          <a:blip r:embed="rId13">
            <a:extLst>
              <a:ext uri="{28A0092B-C50C-407E-A947-70E740481C1C}">
                <a14:useLocalDpi xmlns:a14="http://schemas.microsoft.com/office/drawing/2010/main" val="0"/>
              </a:ext>
            </a:extLst>
          </a:blip>
          <a:srcRect b="18045"/>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4840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b="1" kern="1200">
          <a:solidFill>
            <a:srgbClr val="FF0000"/>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huanglab.com.tw/"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www.huanglab.com.tw/"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www.huanglab.com.tw/"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0469" y="1069102"/>
            <a:ext cx="10363200" cy="1470025"/>
          </a:xfrm>
        </p:spPr>
        <p:txBody>
          <a:bodyPr/>
          <a:lstStyle/>
          <a:p>
            <a:r>
              <a:rPr lang="en-GB" dirty="0"/>
              <a:t>PROJECT TITLE      </a:t>
            </a:r>
            <a:r>
              <a:rPr lang="en-US" sz="1800" dirty="0"/>
              <a:t>Calcium imaging analysis for detection of       						neurons in a brain</a:t>
            </a:r>
            <a:endParaRPr lang="en-GB" sz="1800" dirty="0"/>
          </a:p>
        </p:txBody>
      </p:sp>
      <p:sp>
        <p:nvSpPr>
          <p:cNvPr id="3" name="Subtitle 2"/>
          <p:cNvSpPr>
            <a:spLocks noGrp="1"/>
          </p:cNvSpPr>
          <p:nvPr>
            <p:ph type="subTitle" idx="1"/>
          </p:nvPr>
        </p:nvSpPr>
        <p:spPr>
          <a:xfrm>
            <a:off x="790469" y="2721956"/>
            <a:ext cx="3970594" cy="552184"/>
          </a:xfrm>
        </p:spPr>
        <p:txBody>
          <a:bodyPr/>
          <a:lstStyle/>
          <a:p>
            <a:pPr algn="l"/>
            <a:r>
              <a:rPr lang="en-GB" dirty="0"/>
              <a:t>Batch Number:</a:t>
            </a:r>
          </a:p>
          <a:p>
            <a:pPr algn="l"/>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1667040073"/>
              </p:ext>
            </p:extLst>
          </p:nvPr>
        </p:nvGraphicFramePr>
        <p:xfrm>
          <a:off x="630904" y="3274141"/>
          <a:ext cx="5418666" cy="2225040"/>
        </p:xfrm>
        <a:graphic>
          <a:graphicData uri="http://schemas.openxmlformats.org/drawingml/2006/table">
            <a:tbl>
              <a:tblPr firstRow="1" bandRow="1">
                <a:tableStyleId>{2D5ABB26-0587-4C30-8999-92F81FD0307C}</a:tableStyleId>
              </a:tblPr>
              <a:tblGrid>
                <a:gridCol w="2085000">
                  <a:extLst>
                    <a:ext uri="{9D8B030D-6E8A-4147-A177-3AD203B41FA5}">
                      <a16:colId xmlns:a16="http://schemas.microsoft.com/office/drawing/2014/main" val="3331634959"/>
                    </a:ext>
                  </a:extLst>
                </a:gridCol>
                <a:gridCol w="3333666">
                  <a:extLst>
                    <a:ext uri="{9D8B030D-6E8A-4147-A177-3AD203B41FA5}">
                      <a16:colId xmlns:a16="http://schemas.microsoft.com/office/drawing/2014/main" val="2054911721"/>
                    </a:ext>
                  </a:extLst>
                </a:gridCol>
              </a:tblGrid>
              <a:tr h="370840">
                <a:tc>
                  <a:txBody>
                    <a:bodyPr/>
                    <a:lstStyle/>
                    <a:p>
                      <a:pPr algn="ctr"/>
                      <a:r>
                        <a:rPr lang="en-GB" b="1" dirty="0">
                          <a:solidFill>
                            <a:schemeClr val="tx2">
                              <a:lumMod val="75000"/>
                            </a:schemeClr>
                          </a:solidFill>
                        </a:rPr>
                        <a:t>Roll Number</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b="1" dirty="0">
                          <a:solidFill>
                            <a:schemeClr val="tx2">
                              <a:lumMod val="75000"/>
                            </a:schemeClr>
                          </a:solidFill>
                        </a:rPr>
                        <a:t>Student Name</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54405261"/>
                  </a:ext>
                </a:extLst>
              </a:tr>
              <a:tr h="370840">
                <a:tc>
                  <a:txBody>
                    <a:bodyPr/>
                    <a:lstStyle/>
                    <a:p>
                      <a:pPr algn="ctr"/>
                      <a:r>
                        <a:rPr lang="en-GB" dirty="0"/>
                        <a:t>20211LCA0002</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dirty="0" err="1"/>
                        <a:t>Gagan</a:t>
                      </a:r>
                      <a:r>
                        <a:rPr lang="en-GB" dirty="0"/>
                        <a:t> M Shetty</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83651183"/>
                  </a:ext>
                </a:extLst>
              </a:tr>
              <a:tr h="370840">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53141741"/>
                  </a:ext>
                </a:extLst>
              </a:tr>
              <a:tr h="370840">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99541891"/>
                  </a:ext>
                </a:extLst>
              </a:tr>
              <a:tr h="370840">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57888934"/>
                  </a:ext>
                </a:extLst>
              </a:tr>
              <a:tr h="370840">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80820719"/>
                  </a:ext>
                </a:extLst>
              </a:tr>
            </a:tbl>
          </a:graphicData>
        </a:graphic>
      </p:graphicFrame>
      <p:sp>
        <p:nvSpPr>
          <p:cNvPr id="5" name="Subtitle 2"/>
          <p:cNvSpPr txBox="1">
            <a:spLocks/>
          </p:cNvSpPr>
          <p:nvPr/>
        </p:nvSpPr>
        <p:spPr>
          <a:xfrm>
            <a:off x="6454795" y="3274140"/>
            <a:ext cx="5514292" cy="2433485"/>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dirty="0"/>
              <a:t>Under the Supervision of,</a:t>
            </a:r>
          </a:p>
          <a:p>
            <a:r>
              <a:rPr lang="en-US" dirty="0"/>
              <a:t>Dr. </a:t>
            </a:r>
            <a:r>
              <a:rPr lang="en-US" dirty="0" err="1"/>
              <a:t>Alamelu</a:t>
            </a:r>
            <a:r>
              <a:rPr lang="en-US" dirty="0"/>
              <a:t> </a:t>
            </a:r>
            <a:r>
              <a:rPr lang="en-US" dirty="0" err="1"/>
              <a:t>Mangai</a:t>
            </a:r>
            <a:r>
              <a:rPr lang="en-US" dirty="0"/>
              <a:t> J</a:t>
            </a:r>
          </a:p>
          <a:p>
            <a:r>
              <a:rPr lang="en-US" dirty="0"/>
              <a:t>Dr. Hsien Sung Huang</a:t>
            </a:r>
          </a:p>
          <a:p>
            <a:endParaRPr lang="en-GB" dirty="0"/>
          </a:p>
          <a:p>
            <a:pPr algn="l"/>
            <a:endParaRPr lang="en-US" sz="1800" dirty="0"/>
          </a:p>
          <a:p>
            <a:pPr algn="l"/>
            <a:r>
              <a:rPr lang="en-US" sz="1800" dirty="0"/>
              <a:t>Professor : </a:t>
            </a:r>
            <a:r>
              <a:rPr lang="en-IN" sz="1800" b="0" i="0" dirty="0">
                <a:solidFill>
                  <a:srgbClr val="222222"/>
                </a:solidFill>
                <a:effectLst/>
                <a:latin typeface="Arial" panose="020B0604020202020204" pitchFamily="34" charset="0"/>
              </a:rPr>
              <a:t>Hsien-Sung Huang (</a:t>
            </a:r>
            <a:r>
              <a:rPr lang="ja-JP" altLang="en-US" sz="1800" b="0" i="0">
                <a:solidFill>
                  <a:srgbClr val="222222"/>
                </a:solidFill>
                <a:effectLst/>
                <a:latin typeface="Arial" panose="020B0604020202020204" pitchFamily="34" charset="0"/>
              </a:rPr>
              <a:t>黃憲松</a:t>
            </a:r>
            <a:r>
              <a:rPr lang="en-US" altLang="ja-JP" sz="1800" b="0" i="0" dirty="0">
                <a:solidFill>
                  <a:srgbClr val="222222"/>
                </a:solidFill>
                <a:effectLst/>
                <a:latin typeface="Arial" panose="020B0604020202020204" pitchFamily="34" charset="0"/>
              </a:rPr>
              <a:t>), </a:t>
            </a:r>
            <a:r>
              <a:rPr lang="en-IN" sz="1800" b="0" i="0" dirty="0">
                <a:solidFill>
                  <a:srgbClr val="222222"/>
                </a:solidFill>
                <a:effectLst/>
                <a:latin typeface="Arial" panose="020B0604020202020204" pitchFamily="34" charset="0"/>
              </a:rPr>
              <a:t>Ph.D.</a:t>
            </a:r>
            <a:br>
              <a:rPr lang="en-IN" sz="1800" b="0" i="0" dirty="0">
                <a:solidFill>
                  <a:srgbClr val="222222"/>
                </a:solidFill>
                <a:effectLst/>
                <a:latin typeface="Arial" panose="020B0604020202020204" pitchFamily="34" charset="0"/>
              </a:rPr>
            </a:br>
            <a:r>
              <a:rPr lang="en-IN" sz="1800" b="0" i="0" dirty="0">
                <a:solidFill>
                  <a:srgbClr val="222222"/>
                </a:solidFill>
                <a:effectLst/>
                <a:latin typeface="Arial" panose="020B0604020202020204" pitchFamily="34" charset="0"/>
              </a:rPr>
              <a:t>Graduate Institute of Brain and Mind Sciences (</a:t>
            </a:r>
            <a:r>
              <a:rPr lang="ja-JP" altLang="en-US" sz="1800" b="0" i="0">
                <a:solidFill>
                  <a:srgbClr val="222222"/>
                </a:solidFill>
                <a:effectLst/>
                <a:latin typeface="Arial" panose="020B0604020202020204" pitchFamily="34" charset="0"/>
              </a:rPr>
              <a:t>腦與心智科學研究所</a:t>
            </a:r>
            <a:r>
              <a:rPr lang="en-US" altLang="ja-JP" sz="1800" b="0" i="0" dirty="0">
                <a:solidFill>
                  <a:srgbClr val="222222"/>
                </a:solidFill>
                <a:effectLst/>
                <a:latin typeface="Arial" panose="020B0604020202020204" pitchFamily="34" charset="0"/>
              </a:rPr>
              <a:t>)</a:t>
            </a:r>
            <a:br>
              <a:rPr lang="en-US" altLang="ja-JP" sz="1800" b="0" i="0" dirty="0">
                <a:solidFill>
                  <a:srgbClr val="222222"/>
                </a:solidFill>
                <a:effectLst/>
                <a:latin typeface="Arial" panose="020B0604020202020204" pitchFamily="34" charset="0"/>
              </a:rPr>
            </a:br>
            <a:r>
              <a:rPr lang="en-IN" sz="1800" b="0" i="0" dirty="0">
                <a:solidFill>
                  <a:srgbClr val="222222"/>
                </a:solidFill>
                <a:effectLst/>
                <a:latin typeface="Arial" panose="020B0604020202020204" pitchFamily="34" charset="0"/>
              </a:rPr>
              <a:t>College of Medicine</a:t>
            </a:r>
          </a:p>
          <a:p>
            <a:pPr algn="l"/>
            <a:r>
              <a:rPr lang="en-IN" sz="1800" b="0" i="0" dirty="0">
                <a:solidFill>
                  <a:srgbClr val="222222"/>
                </a:solidFill>
                <a:effectLst/>
                <a:latin typeface="Arial" panose="020B0604020202020204" pitchFamily="34" charset="0"/>
              </a:rPr>
              <a:t>National Taiwan University</a:t>
            </a:r>
            <a:br>
              <a:rPr lang="en-IN" sz="1800" b="0" i="0" dirty="0">
                <a:solidFill>
                  <a:srgbClr val="222222"/>
                </a:solidFill>
                <a:effectLst/>
                <a:latin typeface="Arial" panose="020B0604020202020204" pitchFamily="34" charset="0"/>
              </a:rPr>
            </a:br>
            <a:endParaRPr lang="en-IN" sz="1800" b="0" i="0" dirty="0">
              <a:solidFill>
                <a:srgbClr val="222222"/>
              </a:solidFill>
              <a:effectLst/>
              <a:latin typeface="Arial" panose="020B0604020202020204" pitchFamily="34" charset="0"/>
            </a:endParaRPr>
          </a:p>
          <a:p>
            <a:pPr algn="l"/>
            <a:r>
              <a:rPr lang="en-IN" sz="1800" b="0" i="0" dirty="0">
                <a:solidFill>
                  <a:srgbClr val="222222"/>
                </a:solidFill>
                <a:effectLst/>
                <a:latin typeface="Arial" panose="020B0604020202020204" pitchFamily="34" charset="0"/>
              </a:rPr>
              <a:t>Tel: 886-2-2312-3456 ext. 288876 (O); 288877 (L)</a:t>
            </a:r>
          </a:p>
          <a:p>
            <a:pPr algn="l"/>
            <a:r>
              <a:rPr lang="en-IN" sz="1800" b="0" i="0" dirty="0">
                <a:solidFill>
                  <a:srgbClr val="222222"/>
                </a:solidFill>
                <a:effectLst/>
                <a:latin typeface="Arial" panose="020B0604020202020204" pitchFamily="34" charset="0"/>
              </a:rPr>
              <a:t>Lab webpage (</a:t>
            </a:r>
            <a:r>
              <a:rPr lang="en-IN" sz="1800" b="0" i="0" dirty="0">
                <a:solidFill>
                  <a:srgbClr val="1155CC"/>
                </a:solidFill>
                <a:effectLst/>
                <a:latin typeface="Arial" panose="020B0604020202020204" pitchFamily="34" charset="0"/>
                <a:hlinkClick r:id="rId2"/>
              </a:rPr>
              <a:t>http://www.huanglab.com.tw/</a:t>
            </a:r>
            <a:r>
              <a:rPr lang="en-IN" sz="1800" b="0" i="0" dirty="0">
                <a:solidFill>
                  <a:srgbClr val="222222"/>
                </a:solidFill>
                <a:effectLst/>
                <a:latin typeface="Arial" panose="020B0604020202020204" pitchFamily="34" charset="0"/>
              </a:rPr>
              <a:t>)</a:t>
            </a:r>
          </a:p>
          <a:p>
            <a:pPr algn="l"/>
            <a:endParaRPr lang="en-GB" dirty="0"/>
          </a:p>
        </p:txBody>
      </p:sp>
      <p:sp>
        <p:nvSpPr>
          <p:cNvPr id="6" name="Subtitle 2"/>
          <p:cNvSpPr txBox="1">
            <a:spLocks/>
          </p:cNvSpPr>
          <p:nvPr/>
        </p:nvSpPr>
        <p:spPr>
          <a:xfrm>
            <a:off x="3986772" y="334089"/>
            <a:ext cx="3970594" cy="552184"/>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dirty="0"/>
              <a:t>PIP104 University Project-II</a:t>
            </a:r>
          </a:p>
          <a:p>
            <a:r>
              <a:rPr lang="en-GB" dirty="0"/>
              <a:t>Review-1</a:t>
            </a:r>
          </a:p>
        </p:txBody>
      </p:sp>
    </p:spTree>
    <p:extLst>
      <p:ext uri="{BB962C8B-B14F-4D97-AF65-F5344CB8AC3E}">
        <p14:creationId xmlns:p14="http://schemas.microsoft.com/office/powerpoint/2010/main" val="3122649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7FEA-2A0D-C2D5-0D9A-31E08E99F55A}"/>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8FDD3356-5474-D272-86F7-B45CCF8880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5021" y="274637"/>
            <a:ext cx="10188930" cy="6368081"/>
          </a:xfrm>
        </p:spPr>
      </p:pic>
    </p:spTree>
    <p:extLst>
      <p:ext uri="{BB962C8B-B14F-4D97-AF65-F5344CB8AC3E}">
        <p14:creationId xmlns:p14="http://schemas.microsoft.com/office/powerpoint/2010/main" val="3666574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B0B4E-56A0-D841-9624-B53787B9567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1DE1561-A1E2-D75B-4F27-AB75EC4DAC07}"/>
              </a:ext>
            </a:extLst>
          </p:cNvPr>
          <p:cNvPicPr>
            <a:picLocks noGrp="1" noChangeAspect="1"/>
          </p:cNvPicPr>
          <p:nvPr>
            <p:ph idx="1"/>
          </p:nvPr>
        </p:nvPicPr>
        <p:blipFill>
          <a:blip r:embed="rId2"/>
          <a:stretch>
            <a:fillRect/>
          </a:stretch>
        </p:blipFill>
        <p:spPr>
          <a:xfrm>
            <a:off x="2184400" y="1143000"/>
            <a:ext cx="7924800" cy="4953000"/>
          </a:xfrm>
          <a:prstGeom prst="rect">
            <a:avLst/>
          </a:prstGeom>
        </p:spPr>
      </p:pic>
    </p:spTree>
    <p:extLst>
      <p:ext uri="{BB962C8B-B14F-4D97-AF65-F5344CB8AC3E}">
        <p14:creationId xmlns:p14="http://schemas.microsoft.com/office/powerpoint/2010/main" val="3678651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4B4D5-0421-8BD4-A476-402DC2C63651}"/>
              </a:ext>
            </a:extLst>
          </p:cNvPr>
          <p:cNvSpPr>
            <a:spLocks noGrp="1"/>
          </p:cNvSpPr>
          <p:nvPr>
            <p:ph type="title"/>
          </p:nvPr>
        </p:nvSpPr>
        <p:spPr/>
        <p:txBody>
          <a:bodyPr/>
          <a:lstStyle/>
          <a:p>
            <a:r>
              <a:rPr lang="en-US" dirty="0"/>
              <a:t>Introduction to libraries for calcium imaging</a:t>
            </a:r>
          </a:p>
        </p:txBody>
      </p:sp>
      <p:sp>
        <p:nvSpPr>
          <p:cNvPr id="3" name="Content Placeholder 2">
            <a:extLst>
              <a:ext uri="{FF2B5EF4-FFF2-40B4-BE49-F238E27FC236}">
                <a16:creationId xmlns:a16="http://schemas.microsoft.com/office/drawing/2014/main" id="{79C3C9C6-183F-8498-76E4-7BEA2474933D}"/>
              </a:ext>
            </a:extLst>
          </p:cNvPr>
          <p:cNvSpPr>
            <a:spLocks noGrp="1"/>
          </p:cNvSpPr>
          <p:nvPr>
            <p:ph idx="1"/>
          </p:nvPr>
        </p:nvSpPr>
        <p:spPr/>
        <p:txBody>
          <a:bodyPr>
            <a:normAutofit fontScale="92500" lnSpcReduction="20000"/>
          </a:bodyPr>
          <a:lstStyle/>
          <a:p>
            <a:pPr marL="0" indent="0" algn="just">
              <a:buNone/>
            </a:pPr>
            <a:r>
              <a:rPr lang="en-US" sz="1800" b="1" kern="100" dirty="0">
                <a:effectLst/>
                <a:latin typeface="Times New Roman" panose="02020603050405020304" pitchFamily="18" charset="0"/>
                <a:ea typeface="PMingLiU" panose="02020500000000000000" pitchFamily="18" charset="-120"/>
                <a:cs typeface="Times New Roman" panose="02020603050405020304" pitchFamily="18" charset="0"/>
              </a:rPr>
              <a:t> </a:t>
            </a:r>
            <a:endParaRPr lang="en-IN" sz="1800" kern="100" dirty="0">
              <a:effectLst/>
              <a:latin typeface="Calibri" panose="020F0502020204030204" pitchFamily="34" charset="0"/>
              <a:ea typeface="PMingLiU" panose="02020500000000000000" pitchFamily="18" charset="-120"/>
              <a:cs typeface="Times New Roman" panose="02020603050405020304" pitchFamily="18" charset="0"/>
            </a:endParaRPr>
          </a:p>
          <a:p>
            <a:pPr marL="342900" lvl="0" indent="-342900" algn="just">
              <a:buSzPts val="1400"/>
              <a:buFont typeface="+mj-lt"/>
              <a:buAutoNum type="arabicPeriod"/>
            </a:pPr>
            <a:r>
              <a:rPr lang="en-US" sz="1800" b="1" kern="100" dirty="0">
                <a:effectLst/>
                <a:latin typeface="Times New Roman" panose="02020603050405020304" pitchFamily="18" charset="0"/>
                <a:ea typeface="PMingLiU" panose="02020500000000000000" pitchFamily="18" charset="-120"/>
                <a:cs typeface="Times New Roman" panose="02020603050405020304" pitchFamily="18" charset="0"/>
              </a:rPr>
              <a:t>caiman</a:t>
            </a:r>
            <a:r>
              <a:rPr lang="en-US" sz="1800" kern="100" dirty="0">
                <a:effectLst/>
                <a:latin typeface="Times New Roman" panose="02020603050405020304" pitchFamily="18" charset="0"/>
                <a:ea typeface="PMingLiU" panose="02020500000000000000" pitchFamily="18" charset="-120"/>
                <a:cs typeface="Times New Roman" panose="02020603050405020304" pitchFamily="18" charset="0"/>
              </a:rPr>
              <a:t> is a package developed by </a:t>
            </a:r>
            <a:r>
              <a:rPr lang="en-US" sz="1800" kern="100" dirty="0" err="1">
                <a:effectLst/>
                <a:latin typeface="Times New Roman" panose="02020603050405020304" pitchFamily="18" charset="0"/>
                <a:ea typeface="PMingLiU" panose="02020500000000000000" pitchFamily="18" charset="-120"/>
                <a:cs typeface="Times New Roman" panose="02020603050405020304" pitchFamily="18" charset="0"/>
              </a:rPr>
              <a:t>Giovannucci</a:t>
            </a:r>
            <a:r>
              <a:rPr lang="en-US" sz="1800" kern="100" dirty="0">
                <a:effectLst/>
                <a:latin typeface="Times New Roman" panose="02020603050405020304" pitchFamily="18" charset="0"/>
                <a:ea typeface="PMingLiU" panose="02020500000000000000" pitchFamily="18" charset="-120"/>
                <a:cs typeface="Times New Roman" panose="02020603050405020304" pitchFamily="18" charset="0"/>
              </a:rPr>
              <a:t> et al. to analyze brain images on large scale to test the package in a real time </a:t>
            </a:r>
            <a:r>
              <a:rPr lang="en-US" sz="1800" kern="100" dirty="0" err="1">
                <a:effectLst/>
                <a:latin typeface="Times New Roman" panose="02020603050405020304" pitchFamily="18" charset="0"/>
                <a:ea typeface="PMingLiU" panose="02020500000000000000" pitchFamily="18" charset="-120"/>
                <a:cs typeface="Times New Roman" panose="02020603050405020304" pitchFamily="18" charset="0"/>
              </a:rPr>
              <a:t>Giovannucci</a:t>
            </a:r>
            <a:r>
              <a:rPr lang="en-US" sz="1800" kern="100" dirty="0">
                <a:effectLst/>
                <a:latin typeface="Times New Roman" panose="02020603050405020304" pitchFamily="18" charset="0"/>
                <a:ea typeface="PMingLiU" panose="02020500000000000000" pitchFamily="18" charset="-120"/>
                <a:cs typeface="Times New Roman" panose="02020603050405020304" pitchFamily="18" charset="0"/>
              </a:rPr>
              <a:t> et al asked several trained annotators to identify active neurons that were round and donut-shaped in several sets of imaging data from mouse brains each set of data was analyzed by three or more researches then discussed to conclude then they employed using caiman package and later they analyzed it was similar to human identified active neurons  in brain image. Has caiman is a open source platform so many laboratories are using it now and it can be customized according to requirements of lab for further usage.</a:t>
            </a:r>
            <a:endParaRPr lang="en-IN" sz="1800" kern="100" dirty="0">
              <a:effectLst/>
              <a:latin typeface="Calibri" panose="020F0502020204030204" pitchFamily="34" charset="0"/>
              <a:ea typeface="PMingLiU" panose="02020500000000000000" pitchFamily="18" charset="-120"/>
              <a:cs typeface="Times New Roman" panose="02020603050405020304" pitchFamily="18" charset="0"/>
            </a:endParaRPr>
          </a:p>
          <a:p>
            <a:pPr algn="just"/>
            <a:r>
              <a:rPr lang="en-US" sz="1800" kern="100" dirty="0">
                <a:effectLst/>
                <a:latin typeface="Times New Roman" panose="02020603050405020304" pitchFamily="18" charset="0"/>
                <a:ea typeface="PMingLiU" panose="02020500000000000000" pitchFamily="18" charset="-120"/>
                <a:cs typeface="Times New Roman" panose="02020603050405020304" pitchFamily="18" charset="0"/>
              </a:rPr>
              <a:t> </a:t>
            </a:r>
            <a:endParaRPr lang="en-IN" sz="1800" kern="100" dirty="0">
              <a:effectLst/>
              <a:latin typeface="Calibri" panose="020F0502020204030204" pitchFamily="34" charset="0"/>
              <a:ea typeface="PMingLiU" panose="02020500000000000000" pitchFamily="18" charset="-120"/>
              <a:cs typeface="Times New Roman" panose="02020603050405020304" pitchFamily="18" charset="0"/>
            </a:endParaRPr>
          </a:p>
          <a:p>
            <a:pPr marL="342900" lvl="0" indent="-342900" algn="just">
              <a:buSzPts val="1400"/>
              <a:buFont typeface="+mj-lt"/>
              <a:buAutoNum type="arabicPeriod"/>
            </a:pPr>
            <a:r>
              <a:rPr lang="en-US" sz="1800" b="1" kern="100" dirty="0">
                <a:effectLst/>
                <a:latin typeface="Times New Roman" panose="02020603050405020304" pitchFamily="18" charset="0"/>
                <a:ea typeface="PMingLiU" panose="02020500000000000000" pitchFamily="18" charset="-120"/>
                <a:cs typeface="Times New Roman" panose="02020603050405020304" pitchFamily="18" charset="0"/>
              </a:rPr>
              <a:t>CNMFE </a:t>
            </a:r>
            <a:r>
              <a:rPr lang="en-US" sz="1800" kern="100" dirty="0">
                <a:effectLst/>
                <a:latin typeface="Times New Roman" panose="02020603050405020304" pitchFamily="18" charset="0"/>
                <a:ea typeface="PMingLiU" panose="02020500000000000000" pitchFamily="18" charset="-120"/>
                <a:cs typeface="Times New Roman" panose="02020603050405020304" pitchFamily="18" charset="0"/>
              </a:rPr>
              <a:t>is a package also known as constrained non negative matrix factorization this is a combination of auto </a:t>
            </a:r>
            <a:r>
              <a:rPr lang="en-US" sz="1800" kern="100" dirty="0" err="1">
                <a:effectLst/>
                <a:latin typeface="Times New Roman" panose="02020603050405020304" pitchFamily="18" charset="0"/>
                <a:ea typeface="PMingLiU" panose="02020500000000000000" pitchFamily="18" charset="-120"/>
                <a:cs typeface="Times New Roman" panose="02020603050405020304" pitchFamily="18" charset="0"/>
              </a:rPr>
              <a:t>sklearn</a:t>
            </a:r>
            <a:r>
              <a:rPr lang="en-US" sz="1800" kern="100" dirty="0">
                <a:effectLst/>
                <a:latin typeface="Times New Roman" panose="02020603050405020304" pitchFamily="18" charset="0"/>
                <a:ea typeface="PMingLiU" panose="02020500000000000000" pitchFamily="18" charset="-120"/>
                <a:cs typeface="Times New Roman" panose="02020603050405020304" pitchFamily="18" charset="0"/>
              </a:rPr>
              <a:t> to identify the spatial and temporal traces of neurons from a large scale of data but this package is used for micro endoscopic data. (space and Time)</a:t>
            </a:r>
            <a:endParaRPr lang="en-IN" sz="1800" kern="100" dirty="0">
              <a:effectLst/>
              <a:latin typeface="Calibri" panose="020F0502020204030204" pitchFamily="34" charset="0"/>
              <a:ea typeface="PMingLiU" panose="02020500000000000000" pitchFamily="18" charset="-120"/>
              <a:cs typeface="Times New Roman" panose="02020603050405020304" pitchFamily="18" charset="0"/>
            </a:endParaRPr>
          </a:p>
          <a:p>
            <a:pPr marL="304800"/>
            <a:r>
              <a:rPr lang="en-US" sz="1800" b="1" kern="100" dirty="0">
                <a:effectLst/>
                <a:latin typeface="Times New Roman" panose="02020603050405020304" pitchFamily="18" charset="0"/>
                <a:ea typeface="PMingLiU" panose="02020500000000000000" pitchFamily="18" charset="-120"/>
                <a:cs typeface="Times New Roman" panose="02020603050405020304" pitchFamily="18" charset="0"/>
              </a:rPr>
              <a:t> </a:t>
            </a:r>
            <a:endParaRPr lang="en-IN" sz="1800" kern="100" dirty="0">
              <a:effectLst/>
              <a:latin typeface="Calibri" panose="020F0502020204030204" pitchFamily="34" charset="0"/>
              <a:ea typeface="PMingLiU" panose="02020500000000000000" pitchFamily="18" charset="-120"/>
              <a:cs typeface="Times New Roman" panose="02020603050405020304" pitchFamily="18" charset="0"/>
            </a:endParaRPr>
          </a:p>
          <a:p>
            <a:pPr marL="342900" lvl="0" indent="-342900" algn="just">
              <a:buSzPts val="1400"/>
              <a:buFont typeface="+mj-lt"/>
              <a:buAutoNum type="arabicPeriod"/>
            </a:pPr>
            <a:r>
              <a:rPr lang="en-US" sz="1800" b="1" kern="100" dirty="0">
                <a:effectLst/>
                <a:latin typeface="Times New Roman" panose="02020603050405020304" pitchFamily="18" charset="0"/>
                <a:ea typeface="PMingLiU" panose="02020500000000000000" pitchFamily="18" charset="-120"/>
                <a:cs typeface="Times New Roman" panose="02020603050405020304" pitchFamily="18" charset="0"/>
              </a:rPr>
              <a:t>Carignan: </a:t>
            </a:r>
            <a:r>
              <a:rPr lang="en-US" sz="1800" kern="100" dirty="0">
                <a:effectLst/>
                <a:latin typeface="Times New Roman" panose="02020603050405020304" pitchFamily="18" charset="0"/>
                <a:ea typeface="PMingLiU" panose="02020500000000000000" pitchFamily="18" charset="-120"/>
                <a:cs typeface="Times New Roman" panose="02020603050405020304" pitchFamily="18" charset="0"/>
              </a:rPr>
              <a:t>this is also a fully automated software tool for analysis of calcium imaging in large scale data analysis but this is a software which is developed by combination of caiman, </a:t>
            </a:r>
            <a:r>
              <a:rPr lang="en-US" sz="1800" kern="100" dirty="0" err="1">
                <a:effectLst/>
                <a:latin typeface="Times New Roman" panose="02020603050405020304" pitchFamily="18" charset="0"/>
                <a:ea typeface="PMingLiU" panose="02020500000000000000" pitchFamily="18" charset="-120"/>
                <a:cs typeface="Times New Roman" panose="02020603050405020304" pitchFamily="18" charset="0"/>
              </a:rPr>
              <a:t>cnmfe</a:t>
            </a:r>
            <a:r>
              <a:rPr lang="en-US" sz="1800" kern="100" dirty="0">
                <a:effectLst/>
                <a:latin typeface="Times New Roman" panose="02020603050405020304" pitchFamily="18" charset="0"/>
                <a:ea typeface="PMingLiU" panose="02020500000000000000" pitchFamily="18" charset="-120"/>
                <a:cs typeface="Times New Roman" panose="02020603050405020304" pitchFamily="18" charset="0"/>
              </a:rPr>
              <a:t> and auto-</a:t>
            </a:r>
            <a:r>
              <a:rPr lang="en-US" sz="1800" kern="100" dirty="0" err="1">
                <a:effectLst/>
                <a:latin typeface="Times New Roman" panose="02020603050405020304" pitchFamily="18" charset="0"/>
                <a:ea typeface="PMingLiU" panose="02020500000000000000" pitchFamily="18" charset="-120"/>
                <a:cs typeface="Times New Roman" panose="02020603050405020304" pitchFamily="18" charset="0"/>
              </a:rPr>
              <a:t>sklearn</a:t>
            </a:r>
            <a:r>
              <a:rPr lang="en-US" sz="1800" kern="100" dirty="0">
                <a:effectLst/>
                <a:latin typeface="Times New Roman" panose="02020603050405020304" pitchFamily="18" charset="0"/>
                <a:ea typeface="PMingLiU" panose="02020500000000000000" pitchFamily="18" charset="-120"/>
                <a:cs typeface="Times New Roman" panose="02020603050405020304" pitchFamily="18" charset="0"/>
              </a:rPr>
              <a:t> used for both 1p and 2p </a:t>
            </a:r>
            <a:r>
              <a:rPr lang="en-US" sz="1800" kern="100" dirty="0" err="1">
                <a:effectLst/>
                <a:latin typeface="Times New Roman" panose="02020603050405020304" pitchFamily="18" charset="0"/>
                <a:ea typeface="PMingLiU" panose="02020500000000000000" pitchFamily="18" charset="-120"/>
                <a:cs typeface="Times New Roman" panose="02020603050405020304" pitchFamily="18" charset="0"/>
              </a:rPr>
              <a:t>miniscope</a:t>
            </a:r>
            <a:r>
              <a:rPr lang="en-US" sz="1800" kern="100" dirty="0">
                <a:effectLst/>
                <a:latin typeface="Times New Roman" panose="02020603050405020304" pitchFamily="18" charset="0"/>
                <a:ea typeface="PMingLiU" panose="02020500000000000000" pitchFamily="18" charset="-120"/>
                <a:cs typeface="Times New Roman" panose="02020603050405020304" pitchFamily="18" charset="0"/>
              </a:rPr>
              <a:t> data but this software implementation is very difficult has auto-</a:t>
            </a:r>
            <a:r>
              <a:rPr lang="en-US" sz="1800" kern="100" dirty="0" err="1">
                <a:effectLst/>
                <a:latin typeface="Times New Roman" panose="02020603050405020304" pitchFamily="18" charset="0"/>
                <a:ea typeface="PMingLiU" panose="02020500000000000000" pitchFamily="18" charset="-120"/>
                <a:cs typeface="Times New Roman" panose="02020603050405020304" pitchFamily="18" charset="0"/>
              </a:rPr>
              <a:t>sklearn</a:t>
            </a:r>
            <a:r>
              <a:rPr lang="en-US" sz="1800" kern="100" dirty="0">
                <a:effectLst/>
                <a:latin typeface="Times New Roman" panose="02020603050405020304" pitchFamily="18" charset="0"/>
                <a:ea typeface="PMingLiU" panose="02020500000000000000" pitchFamily="18" charset="-120"/>
                <a:cs typeface="Times New Roman" panose="02020603050405020304" pitchFamily="18" charset="0"/>
              </a:rPr>
              <a:t> is not supported for both windows and macOS it only works with docker.</a:t>
            </a:r>
            <a:endParaRPr lang="en-IN" sz="1800" kern="100" dirty="0">
              <a:effectLst/>
              <a:latin typeface="Calibri" panose="020F0502020204030204" pitchFamily="34" charset="0"/>
              <a:ea typeface="PMingLiU" panose="02020500000000000000" pitchFamily="18" charset="-120"/>
              <a:cs typeface="Times New Roman" panose="02020603050405020304" pitchFamily="18" charset="0"/>
            </a:endParaRPr>
          </a:p>
          <a:p>
            <a:pPr marL="304800"/>
            <a:r>
              <a:rPr lang="en-US" sz="1800" b="1" kern="100" dirty="0">
                <a:effectLst/>
                <a:latin typeface="Times New Roman" panose="02020603050405020304" pitchFamily="18" charset="0"/>
                <a:ea typeface="PMingLiU" panose="02020500000000000000" pitchFamily="18" charset="-120"/>
                <a:cs typeface="Times New Roman" panose="02020603050405020304" pitchFamily="18" charset="0"/>
              </a:rPr>
              <a:t> </a:t>
            </a:r>
            <a:endParaRPr lang="en-IN" sz="1800" kern="100" dirty="0">
              <a:effectLst/>
              <a:latin typeface="Calibri" panose="020F0502020204030204" pitchFamily="34" charset="0"/>
              <a:ea typeface="PMingLiU" panose="02020500000000000000" pitchFamily="18" charset="-120"/>
              <a:cs typeface="Times New Roman" panose="02020603050405020304" pitchFamily="18" charset="0"/>
            </a:endParaRPr>
          </a:p>
          <a:p>
            <a:pPr marL="342900" lvl="0" indent="-342900" algn="just">
              <a:buSzPts val="1400"/>
              <a:buFont typeface="+mj-lt"/>
              <a:buAutoNum type="arabicPeriod"/>
            </a:pPr>
            <a:r>
              <a:rPr lang="en-US" sz="1800" b="1" kern="100" dirty="0">
                <a:effectLst/>
                <a:latin typeface="Times New Roman" panose="02020603050405020304" pitchFamily="18" charset="0"/>
                <a:ea typeface="PMingLiU" panose="02020500000000000000" pitchFamily="18" charset="-120"/>
                <a:cs typeface="Times New Roman" panose="02020603050405020304" pitchFamily="18" charset="0"/>
              </a:rPr>
              <a:t>Auto-</a:t>
            </a:r>
            <a:r>
              <a:rPr lang="en-US" sz="1800" b="1" kern="100" dirty="0" err="1">
                <a:effectLst/>
                <a:latin typeface="Times New Roman" panose="02020603050405020304" pitchFamily="18" charset="0"/>
                <a:ea typeface="PMingLiU" panose="02020500000000000000" pitchFamily="18" charset="-120"/>
                <a:cs typeface="Times New Roman" panose="02020603050405020304" pitchFamily="18" charset="0"/>
              </a:rPr>
              <a:t>Sklearn</a:t>
            </a:r>
            <a:r>
              <a:rPr lang="en-US" sz="1800" b="1" kern="100" dirty="0">
                <a:effectLst/>
                <a:latin typeface="Times New Roman" panose="02020603050405020304" pitchFamily="18" charset="0"/>
                <a:ea typeface="PMingLiU" panose="02020500000000000000" pitchFamily="18" charset="-120"/>
                <a:cs typeface="Times New Roman" panose="02020603050405020304" pitchFamily="18" charset="0"/>
              </a:rPr>
              <a:t>: </a:t>
            </a:r>
            <a:r>
              <a:rPr lang="en-US" sz="1800" kern="100" dirty="0">
                <a:effectLst/>
                <a:latin typeface="Times New Roman" panose="02020603050405020304" pitchFamily="18" charset="0"/>
                <a:ea typeface="PMingLiU" panose="02020500000000000000" pitchFamily="18" charset="-120"/>
                <a:cs typeface="Times New Roman" panose="02020603050405020304" pitchFamily="18" charset="0"/>
              </a:rPr>
              <a:t>Auto- </a:t>
            </a:r>
            <a:r>
              <a:rPr lang="en-US" sz="1800" kern="100" dirty="0" err="1">
                <a:effectLst/>
                <a:latin typeface="Times New Roman" panose="02020603050405020304" pitchFamily="18" charset="0"/>
                <a:ea typeface="PMingLiU" panose="02020500000000000000" pitchFamily="18" charset="-120"/>
                <a:cs typeface="Times New Roman" panose="02020603050405020304" pitchFamily="18" charset="0"/>
              </a:rPr>
              <a:t>sklearn</a:t>
            </a:r>
            <a:r>
              <a:rPr lang="en-US" sz="1800" kern="100" dirty="0">
                <a:effectLst/>
                <a:latin typeface="Times New Roman" panose="02020603050405020304" pitchFamily="18" charset="0"/>
                <a:ea typeface="PMingLiU" panose="02020500000000000000" pitchFamily="18" charset="-120"/>
                <a:cs typeface="Times New Roman" panose="02020603050405020304" pitchFamily="18" charset="0"/>
              </a:rPr>
              <a:t> is a machine learning tool that is designed to streamline and automate the process of applying machine learning to real world problems. This algorithm will help us to choose best algorithm approach and it also gives all the analysis parameters with accuracy, F1 score etc..</a:t>
            </a:r>
            <a:endParaRPr lang="en-IN" sz="1800" kern="100" dirty="0">
              <a:effectLst/>
              <a:latin typeface="Calibri" panose="020F0502020204030204" pitchFamily="34" charset="0"/>
              <a:ea typeface="PMingLiU" panose="02020500000000000000" pitchFamily="18" charset="-12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118546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5C72-09C5-0996-2FFC-E43C7AF64636}"/>
              </a:ext>
            </a:extLst>
          </p:cNvPr>
          <p:cNvSpPr>
            <a:spLocks noGrp="1"/>
          </p:cNvSpPr>
          <p:nvPr>
            <p:ph type="title"/>
          </p:nvPr>
        </p:nvSpPr>
        <p:spPr/>
        <p:txBody>
          <a:bodyPr/>
          <a:lstStyle/>
          <a:p>
            <a:r>
              <a:rPr lang="en-US" dirty="0"/>
              <a:t>Analysis task</a:t>
            </a:r>
          </a:p>
        </p:txBody>
      </p:sp>
      <p:sp>
        <p:nvSpPr>
          <p:cNvPr id="3" name="Content Placeholder 2">
            <a:extLst>
              <a:ext uri="{FF2B5EF4-FFF2-40B4-BE49-F238E27FC236}">
                <a16:creationId xmlns:a16="http://schemas.microsoft.com/office/drawing/2014/main" id="{88ED91FC-800B-8E50-ACC4-343EAD4B2F7A}"/>
              </a:ext>
            </a:extLst>
          </p:cNvPr>
          <p:cNvSpPr>
            <a:spLocks noGrp="1"/>
          </p:cNvSpPr>
          <p:nvPr>
            <p:ph idx="1"/>
          </p:nvPr>
        </p:nvSpPr>
        <p:spPr/>
        <p:txBody>
          <a:bodyPr/>
          <a:lstStyle/>
          <a:p>
            <a:pPr marL="342900" lvl="0" indent="-342900" algn="just">
              <a:buFont typeface="+mj-lt"/>
              <a:buAutoNum type="arabicPeriod"/>
            </a:pPr>
            <a:r>
              <a:rPr lang="en-US" sz="1800" b="1" kern="100" dirty="0">
                <a:effectLst/>
                <a:latin typeface="Times New Roman" panose="02020603050405020304" pitchFamily="18" charset="0"/>
                <a:ea typeface="PMingLiU" panose="02020500000000000000" pitchFamily="18" charset="-120"/>
                <a:cs typeface="Times New Roman" panose="02020603050405020304" pitchFamily="18" charset="0"/>
              </a:rPr>
              <a:t>motion correction</a:t>
            </a:r>
            <a:r>
              <a:rPr lang="en-US" sz="1800" kern="100" dirty="0">
                <a:effectLst/>
                <a:latin typeface="Times New Roman" panose="02020603050405020304" pitchFamily="18" charset="0"/>
                <a:ea typeface="PMingLiU" panose="02020500000000000000" pitchFamily="18" charset="-120"/>
                <a:cs typeface="Times New Roman" panose="02020603050405020304" pitchFamily="18" charset="0"/>
              </a:rPr>
              <a:t>: addressing any motion artifacts in the data to enhance accuracy.</a:t>
            </a:r>
          </a:p>
          <a:p>
            <a:pPr marL="342900" lvl="0" indent="-342900" algn="just">
              <a:buFont typeface="+mj-lt"/>
              <a:buAutoNum type="arabicPeriod"/>
            </a:pPr>
            <a:endParaRPr lang="en-IN" sz="1800" kern="100" dirty="0">
              <a:effectLst/>
              <a:latin typeface="Calibri" panose="020F0502020204030204" pitchFamily="34" charset="0"/>
              <a:ea typeface="PMingLiU" panose="02020500000000000000" pitchFamily="18" charset="-120"/>
              <a:cs typeface="Times New Roman" panose="02020603050405020304" pitchFamily="18" charset="0"/>
            </a:endParaRPr>
          </a:p>
          <a:p>
            <a:pPr marL="342900" lvl="0" indent="-342900" algn="just">
              <a:buFont typeface="+mj-lt"/>
              <a:buAutoNum type="arabicPeriod"/>
            </a:pPr>
            <a:r>
              <a:rPr lang="en-US" sz="1800" b="1" kern="100" dirty="0">
                <a:effectLst/>
                <a:latin typeface="Times New Roman" panose="02020603050405020304" pitchFamily="18" charset="0"/>
                <a:ea typeface="PMingLiU" panose="02020500000000000000" pitchFamily="18" charset="-120"/>
                <a:cs typeface="Times New Roman" panose="02020603050405020304" pitchFamily="18" charset="0"/>
              </a:rPr>
              <a:t>spike detection</a:t>
            </a:r>
            <a:r>
              <a:rPr lang="en-US" sz="1800" kern="100" dirty="0">
                <a:effectLst/>
                <a:latin typeface="Times New Roman" panose="02020603050405020304" pitchFamily="18" charset="0"/>
                <a:ea typeface="PMingLiU" panose="02020500000000000000" pitchFamily="18" charset="-120"/>
                <a:cs typeface="Times New Roman" panose="02020603050405020304" pitchFamily="18" charset="0"/>
              </a:rPr>
              <a:t>: identifying and isolating the spikes within collected data.</a:t>
            </a:r>
          </a:p>
          <a:p>
            <a:pPr marL="342900" lvl="0" indent="-342900" algn="just">
              <a:buFont typeface="+mj-lt"/>
              <a:buAutoNum type="arabicPeriod"/>
            </a:pPr>
            <a:endParaRPr lang="en-IN" sz="1800" kern="100" dirty="0">
              <a:effectLst/>
              <a:latin typeface="Calibri" panose="020F0502020204030204" pitchFamily="34" charset="0"/>
              <a:ea typeface="PMingLiU" panose="02020500000000000000" pitchFamily="18" charset="-120"/>
              <a:cs typeface="Times New Roman" panose="02020603050405020304" pitchFamily="18" charset="0"/>
            </a:endParaRPr>
          </a:p>
          <a:p>
            <a:pPr marL="342900" lvl="0" indent="-342900" algn="just">
              <a:buFont typeface="+mj-lt"/>
              <a:buAutoNum type="arabicPeriod"/>
            </a:pPr>
            <a:r>
              <a:rPr lang="en-US" sz="1800" b="1" kern="100" dirty="0">
                <a:effectLst/>
                <a:latin typeface="Times New Roman" panose="02020603050405020304" pitchFamily="18" charset="0"/>
                <a:ea typeface="PMingLiU" panose="02020500000000000000" pitchFamily="18" charset="-120"/>
                <a:cs typeface="Times New Roman" panose="02020603050405020304" pitchFamily="18" charset="0"/>
              </a:rPr>
              <a:t>memory mapping</a:t>
            </a:r>
            <a:r>
              <a:rPr lang="en-US" sz="1800" kern="100" dirty="0">
                <a:effectLst/>
                <a:latin typeface="Times New Roman" panose="02020603050405020304" pitchFamily="18" charset="0"/>
                <a:ea typeface="PMingLiU" panose="02020500000000000000" pitchFamily="18" charset="-120"/>
                <a:cs typeface="Times New Roman" panose="02020603050405020304" pitchFamily="18" charset="0"/>
              </a:rPr>
              <a:t>: organizing and mapping the data in a systematic and efficient manner for analysis.</a:t>
            </a:r>
          </a:p>
          <a:p>
            <a:pPr marL="342900" lvl="0" indent="-342900" algn="just">
              <a:buFont typeface="+mj-lt"/>
              <a:buAutoNum type="arabicPeriod"/>
            </a:pPr>
            <a:endParaRPr lang="en-IN" sz="1800" kern="100" dirty="0">
              <a:effectLst/>
              <a:latin typeface="Calibri" panose="020F0502020204030204" pitchFamily="34" charset="0"/>
              <a:ea typeface="PMingLiU" panose="02020500000000000000" pitchFamily="18" charset="-120"/>
              <a:cs typeface="Times New Roman" panose="02020603050405020304" pitchFamily="18" charset="0"/>
            </a:endParaRPr>
          </a:p>
          <a:p>
            <a:pPr marL="342900" lvl="0" indent="-342900" algn="just">
              <a:buFont typeface="+mj-lt"/>
              <a:buAutoNum type="arabicPeriod"/>
            </a:pPr>
            <a:r>
              <a:rPr lang="en-US" sz="1800" b="1" kern="100" dirty="0">
                <a:effectLst/>
                <a:latin typeface="Times New Roman" panose="02020603050405020304" pitchFamily="18" charset="0"/>
                <a:ea typeface="PMingLiU" panose="02020500000000000000" pitchFamily="18" charset="-120"/>
                <a:cs typeface="Times New Roman" panose="02020603050405020304" pitchFamily="18" charset="0"/>
              </a:rPr>
              <a:t>identifying neurons</a:t>
            </a:r>
            <a:r>
              <a:rPr lang="en-US" sz="1800" kern="100" dirty="0">
                <a:effectLst/>
                <a:latin typeface="Times New Roman" panose="02020603050405020304" pitchFamily="18" charset="0"/>
                <a:ea typeface="PMingLiU" panose="02020500000000000000" pitchFamily="18" charset="-120"/>
                <a:cs typeface="Times New Roman" panose="02020603050405020304" pitchFamily="18" charset="0"/>
              </a:rPr>
              <a:t>: clearly distinguishing and labeling neurons within the dataset.</a:t>
            </a:r>
          </a:p>
          <a:p>
            <a:pPr marL="342900" lvl="0" indent="-342900" algn="just">
              <a:buFont typeface="+mj-lt"/>
              <a:buAutoNum type="arabicPeriod"/>
            </a:pPr>
            <a:endParaRPr lang="en-IN" sz="1800" kern="100" dirty="0">
              <a:effectLst/>
              <a:latin typeface="Calibri" panose="020F0502020204030204" pitchFamily="34" charset="0"/>
              <a:ea typeface="PMingLiU" panose="02020500000000000000" pitchFamily="18" charset="-120"/>
              <a:cs typeface="Times New Roman" panose="02020603050405020304" pitchFamily="18" charset="0"/>
            </a:endParaRPr>
          </a:p>
          <a:p>
            <a:pPr marL="342900" lvl="0" indent="-342900" algn="just">
              <a:buFont typeface="+mj-lt"/>
              <a:buAutoNum type="arabicPeriod"/>
            </a:pPr>
            <a:r>
              <a:rPr lang="en-US" sz="1800" b="1" kern="100" dirty="0">
                <a:effectLst/>
                <a:latin typeface="Times New Roman" panose="02020603050405020304" pitchFamily="18" charset="0"/>
                <a:ea typeface="PMingLiU" panose="02020500000000000000" pitchFamily="18" charset="-120"/>
                <a:cs typeface="Times New Roman" panose="02020603050405020304" pitchFamily="18" charset="0"/>
              </a:rPr>
              <a:t>Deconvolving</a:t>
            </a:r>
            <a:r>
              <a:rPr lang="en-US" sz="1800" kern="100" dirty="0">
                <a:effectLst/>
                <a:latin typeface="Times New Roman" panose="02020603050405020304" pitchFamily="18" charset="0"/>
                <a:ea typeface="PMingLiU" panose="02020500000000000000" pitchFamily="18" charset="-120"/>
                <a:cs typeface="Times New Roman" panose="02020603050405020304" pitchFamily="18" charset="0"/>
              </a:rPr>
              <a:t>: unraveling the complex signals by separating overlapping or intertwined elements within the data.</a:t>
            </a:r>
            <a:endParaRPr lang="en-IN" sz="1800" kern="100" dirty="0">
              <a:effectLst/>
              <a:latin typeface="Calibri" panose="020F0502020204030204" pitchFamily="34" charset="0"/>
              <a:ea typeface="PMingLiU" panose="02020500000000000000" pitchFamily="18" charset="-120"/>
              <a:cs typeface="Times New Roman" panose="02020603050405020304" pitchFamily="18" charset="0"/>
            </a:endParaRPr>
          </a:p>
          <a:p>
            <a:endParaRPr lang="en-US" dirty="0"/>
          </a:p>
        </p:txBody>
      </p:sp>
    </p:spTree>
    <p:extLst>
      <p:ext uri="{BB962C8B-B14F-4D97-AF65-F5344CB8AC3E}">
        <p14:creationId xmlns:p14="http://schemas.microsoft.com/office/powerpoint/2010/main" val="3537405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8C778-5571-D668-313C-ADE1BA189C1A}"/>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F6BE663E-8ABF-95C4-4059-91B87F6390C6}"/>
              </a:ext>
            </a:extLst>
          </p:cNvPr>
          <p:cNvPicPr>
            <a:picLocks noGrp="1" noChangeAspect="1"/>
          </p:cNvPicPr>
          <p:nvPr>
            <p:ph idx="1"/>
          </p:nvPr>
        </p:nvPicPr>
        <p:blipFill>
          <a:blip r:embed="rId2"/>
          <a:stretch>
            <a:fillRect/>
          </a:stretch>
        </p:blipFill>
        <p:spPr>
          <a:xfrm>
            <a:off x="812800" y="952500"/>
            <a:ext cx="3714750" cy="4953000"/>
          </a:xfrm>
          <a:prstGeom prst="rect">
            <a:avLst/>
          </a:prstGeom>
        </p:spPr>
      </p:pic>
      <p:pic>
        <p:nvPicPr>
          <p:cNvPr id="5" name="Picture 4">
            <a:extLst>
              <a:ext uri="{FF2B5EF4-FFF2-40B4-BE49-F238E27FC236}">
                <a16:creationId xmlns:a16="http://schemas.microsoft.com/office/drawing/2014/main" id="{000408B1-FD91-1E00-A024-854080FE114F}"/>
              </a:ext>
            </a:extLst>
          </p:cNvPr>
          <p:cNvPicPr>
            <a:picLocks noChangeAspect="1"/>
          </p:cNvPicPr>
          <p:nvPr/>
        </p:nvPicPr>
        <p:blipFill>
          <a:blip r:embed="rId3"/>
          <a:stretch>
            <a:fillRect/>
          </a:stretch>
        </p:blipFill>
        <p:spPr>
          <a:xfrm>
            <a:off x="4527550" y="952500"/>
            <a:ext cx="7047416" cy="5285562"/>
          </a:xfrm>
          <a:prstGeom prst="rect">
            <a:avLst/>
          </a:prstGeom>
        </p:spPr>
      </p:pic>
    </p:spTree>
    <p:extLst>
      <p:ext uri="{BB962C8B-B14F-4D97-AF65-F5344CB8AC3E}">
        <p14:creationId xmlns:p14="http://schemas.microsoft.com/office/powerpoint/2010/main" val="2233393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058F-2788-526A-A8A2-C8B37B997E46}"/>
              </a:ext>
            </a:extLst>
          </p:cNvPr>
          <p:cNvSpPr>
            <a:spLocks noGrp="1"/>
          </p:cNvSpPr>
          <p:nvPr>
            <p:ph type="title"/>
          </p:nvPr>
        </p:nvSpPr>
        <p:spPr/>
        <p:txBody>
          <a:bodyPr/>
          <a:lstStyle/>
          <a:p>
            <a:r>
              <a:rPr lang="en-US" dirty="0"/>
              <a:t>Neuron Detection</a:t>
            </a:r>
          </a:p>
        </p:txBody>
      </p:sp>
      <p:pic>
        <p:nvPicPr>
          <p:cNvPr id="4" name="Content Placeholder 3">
            <a:extLst>
              <a:ext uri="{FF2B5EF4-FFF2-40B4-BE49-F238E27FC236}">
                <a16:creationId xmlns:a16="http://schemas.microsoft.com/office/drawing/2014/main" id="{A870D7A0-BCCE-DBFE-D71E-BA04512A3D0E}"/>
              </a:ext>
            </a:extLst>
          </p:cNvPr>
          <p:cNvPicPr>
            <a:picLocks noGrp="1" noChangeAspect="1"/>
          </p:cNvPicPr>
          <p:nvPr>
            <p:ph idx="1"/>
          </p:nvPr>
        </p:nvPicPr>
        <p:blipFill>
          <a:blip r:embed="rId2"/>
          <a:stretch>
            <a:fillRect/>
          </a:stretch>
        </p:blipFill>
        <p:spPr>
          <a:xfrm>
            <a:off x="723590" y="990600"/>
            <a:ext cx="6625064" cy="4876800"/>
          </a:xfrm>
          <a:prstGeom prst="rect">
            <a:avLst/>
          </a:prstGeom>
        </p:spPr>
      </p:pic>
      <p:pic>
        <p:nvPicPr>
          <p:cNvPr id="1026" name="Picture 2" descr="7.1 Spike train variability | Neuronal Dynamics online book">
            <a:extLst>
              <a:ext uri="{FF2B5EF4-FFF2-40B4-BE49-F238E27FC236}">
                <a16:creationId xmlns:a16="http://schemas.microsoft.com/office/drawing/2014/main" id="{DB35751D-D2FE-8C6F-E825-42C7367D6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932" y="3278769"/>
            <a:ext cx="5182684" cy="246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081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a:bodyPr>
          <a:lstStyle/>
          <a:p>
            <a:pPr marL="0" indent="0" algn="ctr">
              <a:buNone/>
            </a:pPr>
            <a:endParaRPr lang="en-GB" sz="4400" dirty="0"/>
          </a:p>
          <a:p>
            <a:pPr marL="0" indent="0" algn="ctr">
              <a:buNone/>
            </a:pPr>
            <a:endParaRPr lang="en-GB" sz="4400" dirty="0"/>
          </a:p>
          <a:p>
            <a:pPr marL="0" indent="0" algn="ctr">
              <a:buNone/>
            </a:pPr>
            <a:r>
              <a:rPr lang="en-GB" sz="6000" dirty="0"/>
              <a:t>Thank You</a:t>
            </a:r>
          </a:p>
        </p:txBody>
      </p:sp>
    </p:spTree>
    <p:extLst>
      <p:ext uri="{BB962C8B-B14F-4D97-AF65-F5344CB8AC3E}">
        <p14:creationId xmlns:p14="http://schemas.microsoft.com/office/powerpoint/2010/main" val="3691672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0469" y="1069102"/>
            <a:ext cx="10363200" cy="1470025"/>
          </a:xfrm>
        </p:spPr>
        <p:txBody>
          <a:bodyPr/>
          <a:lstStyle/>
          <a:p>
            <a:r>
              <a:rPr lang="en-GB" dirty="0"/>
              <a:t>PROJECT TITLE      </a:t>
            </a:r>
            <a:r>
              <a:rPr lang="en-US" sz="1800" dirty="0"/>
              <a:t>Calcium imaging analysis for detection of       						neurons in a brain</a:t>
            </a:r>
            <a:endParaRPr lang="en-GB" sz="1800" dirty="0"/>
          </a:p>
        </p:txBody>
      </p:sp>
      <p:sp>
        <p:nvSpPr>
          <p:cNvPr id="3" name="Subtitle 2"/>
          <p:cNvSpPr>
            <a:spLocks noGrp="1"/>
          </p:cNvSpPr>
          <p:nvPr>
            <p:ph type="subTitle" idx="1"/>
          </p:nvPr>
        </p:nvSpPr>
        <p:spPr>
          <a:xfrm>
            <a:off x="790469" y="2721956"/>
            <a:ext cx="3970594" cy="552184"/>
          </a:xfrm>
        </p:spPr>
        <p:txBody>
          <a:bodyPr/>
          <a:lstStyle/>
          <a:p>
            <a:pPr algn="l"/>
            <a:r>
              <a:rPr lang="en-GB" dirty="0"/>
              <a:t>Batch Number:</a:t>
            </a:r>
          </a:p>
          <a:p>
            <a:pPr algn="l"/>
            <a:endParaRPr lang="en-GB" dirty="0"/>
          </a:p>
        </p:txBody>
      </p:sp>
      <p:graphicFrame>
        <p:nvGraphicFramePr>
          <p:cNvPr id="4" name="Table 3"/>
          <p:cNvGraphicFramePr>
            <a:graphicFrameLocks noGrp="1"/>
          </p:cNvGraphicFramePr>
          <p:nvPr/>
        </p:nvGraphicFramePr>
        <p:xfrm>
          <a:off x="630904" y="3274141"/>
          <a:ext cx="5418666" cy="2225040"/>
        </p:xfrm>
        <a:graphic>
          <a:graphicData uri="http://schemas.openxmlformats.org/drawingml/2006/table">
            <a:tbl>
              <a:tblPr firstRow="1" bandRow="1">
                <a:tableStyleId>{2D5ABB26-0587-4C30-8999-92F81FD0307C}</a:tableStyleId>
              </a:tblPr>
              <a:tblGrid>
                <a:gridCol w="2085000">
                  <a:extLst>
                    <a:ext uri="{9D8B030D-6E8A-4147-A177-3AD203B41FA5}">
                      <a16:colId xmlns:a16="http://schemas.microsoft.com/office/drawing/2014/main" val="3331634959"/>
                    </a:ext>
                  </a:extLst>
                </a:gridCol>
                <a:gridCol w="3333666">
                  <a:extLst>
                    <a:ext uri="{9D8B030D-6E8A-4147-A177-3AD203B41FA5}">
                      <a16:colId xmlns:a16="http://schemas.microsoft.com/office/drawing/2014/main" val="2054911721"/>
                    </a:ext>
                  </a:extLst>
                </a:gridCol>
              </a:tblGrid>
              <a:tr h="370840">
                <a:tc>
                  <a:txBody>
                    <a:bodyPr/>
                    <a:lstStyle/>
                    <a:p>
                      <a:pPr algn="ctr"/>
                      <a:r>
                        <a:rPr lang="en-GB" b="1" dirty="0">
                          <a:solidFill>
                            <a:schemeClr val="tx2">
                              <a:lumMod val="75000"/>
                            </a:schemeClr>
                          </a:solidFill>
                        </a:rPr>
                        <a:t>Roll Number</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b="1" dirty="0">
                          <a:solidFill>
                            <a:schemeClr val="tx2">
                              <a:lumMod val="75000"/>
                            </a:schemeClr>
                          </a:solidFill>
                        </a:rPr>
                        <a:t>Student Name</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54405261"/>
                  </a:ext>
                </a:extLst>
              </a:tr>
              <a:tr h="370840">
                <a:tc>
                  <a:txBody>
                    <a:bodyPr/>
                    <a:lstStyle/>
                    <a:p>
                      <a:pPr algn="ctr"/>
                      <a:r>
                        <a:rPr lang="en-GB" dirty="0"/>
                        <a:t>20211LCA0002</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dirty="0" err="1"/>
                        <a:t>Gagan</a:t>
                      </a:r>
                      <a:r>
                        <a:rPr lang="en-GB" dirty="0"/>
                        <a:t> M Shetty</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83651183"/>
                  </a:ext>
                </a:extLst>
              </a:tr>
              <a:tr h="370840">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53141741"/>
                  </a:ext>
                </a:extLst>
              </a:tr>
              <a:tr h="370840">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99541891"/>
                  </a:ext>
                </a:extLst>
              </a:tr>
              <a:tr h="370840">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57888934"/>
                  </a:ext>
                </a:extLst>
              </a:tr>
              <a:tr h="370840">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80820719"/>
                  </a:ext>
                </a:extLst>
              </a:tr>
            </a:tbl>
          </a:graphicData>
        </a:graphic>
      </p:graphicFrame>
      <p:sp>
        <p:nvSpPr>
          <p:cNvPr id="5" name="Subtitle 2"/>
          <p:cNvSpPr txBox="1">
            <a:spLocks/>
          </p:cNvSpPr>
          <p:nvPr/>
        </p:nvSpPr>
        <p:spPr>
          <a:xfrm>
            <a:off x="6454795" y="3274140"/>
            <a:ext cx="5514292" cy="2433485"/>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dirty="0"/>
              <a:t>Under the Supervision of,</a:t>
            </a:r>
          </a:p>
          <a:p>
            <a:r>
              <a:rPr lang="en-US" dirty="0"/>
              <a:t>Dr. </a:t>
            </a:r>
            <a:r>
              <a:rPr lang="en-US" dirty="0" err="1"/>
              <a:t>Alamelu</a:t>
            </a:r>
            <a:r>
              <a:rPr lang="en-US" dirty="0"/>
              <a:t> </a:t>
            </a:r>
            <a:r>
              <a:rPr lang="en-US" dirty="0" err="1"/>
              <a:t>Mangai</a:t>
            </a:r>
            <a:r>
              <a:rPr lang="en-US" dirty="0"/>
              <a:t> J</a:t>
            </a:r>
          </a:p>
          <a:p>
            <a:r>
              <a:rPr lang="en-US" dirty="0"/>
              <a:t>Dr. Hsien Sung Huang</a:t>
            </a:r>
          </a:p>
          <a:p>
            <a:endParaRPr lang="en-GB" dirty="0"/>
          </a:p>
          <a:p>
            <a:pPr algn="l"/>
            <a:endParaRPr lang="en-US" sz="1800" dirty="0"/>
          </a:p>
          <a:p>
            <a:pPr algn="l"/>
            <a:r>
              <a:rPr lang="en-US" sz="1800" dirty="0"/>
              <a:t>Professor : </a:t>
            </a:r>
            <a:r>
              <a:rPr lang="en-IN" sz="1800" b="0" i="0" dirty="0">
                <a:solidFill>
                  <a:srgbClr val="222222"/>
                </a:solidFill>
                <a:effectLst/>
                <a:latin typeface="Arial" panose="020B0604020202020204" pitchFamily="34" charset="0"/>
              </a:rPr>
              <a:t>Hsien-Sung Huang (</a:t>
            </a:r>
            <a:r>
              <a:rPr lang="ja-JP" altLang="en-US" sz="1800" b="0" i="0">
                <a:solidFill>
                  <a:srgbClr val="222222"/>
                </a:solidFill>
                <a:effectLst/>
                <a:latin typeface="Arial" panose="020B0604020202020204" pitchFamily="34" charset="0"/>
              </a:rPr>
              <a:t>黃憲松</a:t>
            </a:r>
            <a:r>
              <a:rPr lang="en-US" altLang="ja-JP" sz="1800" b="0" i="0" dirty="0">
                <a:solidFill>
                  <a:srgbClr val="222222"/>
                </a:solidFill>
                <a:effectLst/>
                <a:latin typeface="Arial" panose="020B0604020202020204" pitchFamily="34" charset="0"/>
              </a:rPr>
              <a:t>), </a:t>
            </a:r>
            <a:r>
              <a:rPr lang="en-IN" sz="1800" b="0" i="0" dirty="0">
                <a:solidFill>
                  <a:srgbClr val="222222"/>
                </a:solidFill>
                <a:effectLst/>
                <a:latin typeface="Arial" panose="020B0604020202020204" pitchFamily="34" charset="0"/>
              </a:rPr>
              <a:t>Ph.D.</a:t>
            </a:r>
            <a:br>
              <a:rPr lang="en-IN" sz="1800" b="0" i="0" dirty="0">
                <a:solidFill>
                  <a:srgbClr val="222222"/>
                </a:solidFill>
                <a:effectLst/>
                <a:latin typeface="Arial" panose="020B0604020202020204" pitchFamily="34" charset="0"/>
              </a:rPr>
            </a:br>
            <a:r>
              <a:rPr lang="en-IN" sz="1800" b="0" i="0" dirty="0">
                <a:solidFill>
                  <a:srgbClr val="222222"/>
                </a:solidFill>
                <a:effectLst/>
                <a:latin typeface="Arial" panose="020B0604020202020204" pitchFamily="34" charset="0"/>
              </a:rPr>
              <a:t>Graduate Institute of Brain and Mind Sciences (</a:t>
            </a:r>
            <a:r>
              <a:rPr lang="ja-JP" altLang="en-US" sz="1800" b="0" i="0">
                <a:solidFill>
                  <a:srgbClr val="222222"/>
                </a:solidFill>
                <a:effectLst/>
                <a:latin typeface="Arial" panose="020B0604020202020204" pitchFamily="34" charset="0"/>
              </a:rPr>
              <a:t>腦與心智科學研究所</a:t>
            </a:r>
            <a:r>
              <a:rPr lang="en-US" altLang="ja-JP" sz="1800" b="0" i="0" dirty="0">
                <a:solidFill>
                  <a:srgbClr val="222222"/>
                </a:solidFill>
                <a:effectLst/>
                <a:latin typeface="Arial" panose="020B0604020202020204" pitchFamily="34" charset="0"/>
              </a:rPr>
              <a:t>)</a:t>
            </a:r>
            <a:br>
              <a:rPr lang="en-US" altLang="ja-JP" sz="1800" b="0" i="0" dirty="0">
                <a:solidFill>
                  <a:srgbClr val="222222"/>
                </a:solidFill>
                <a:effectLst/>
                <a:latin typeface="Arial" panose="020B0604020202020204" pitchFamily="34" charset="0"/>
              </a:rPr>
            </a:br>
            <a:r>
              <a:rPr lang="en-IN" sz="1800" b="0" i="0" dirty="0">
                <a:solidFill>
                  <a:srgbClr val="222222"/>
                </a:solidFill>
                <a:effectLst/>
                <a:latin typeface="Arial" panose="020B0604020202020204" pitchFamily="34" charset="0"/>
              </a:rPr>
              <a:t>College of Medicine</a:t>
            </a:r>
          </a:p>
          <a:p>
            <a:pPr algn="l"/>
            <a:r>
              <a:rPr lang="en-IN" sz="1800" b="0" i="0" dirty="0">
                <a:solidFill>
                  <a:srgbClr val="222222"/>
                </a:solidFill>
                <a:effectLst/>
                <a:latin typeface="Arial" panose="020B0604020202020204" pitchFamily="34" charset="0"/>
              </a:rPr>
              <a:t>National Taiwan University</a:t>
            </a:r>
            <a:br>
              <a:rPr lang="en-IN" sz="1800" b="0" i="0" dirty="0">
                <a:solidFill>
                  <a:srgbClr val="222222"/>
                </a:solidFill>
                <a:effectLst/>
                <a:latin typeface="Arial" panose="020B0604020202020204" pitchFamily="34" charset="0"/>
              </a:rPr>
            </a:br>
            <a:endParaRPr lang="en-IN" sz="1800" b="0" i="0" dirty="0">
              <a:solidFill>
                <a:srgbClr val="222222"/>
              </a:solidFill>
              <a:effectLst/>
              <a:latin typeface="Arial" panose="020B0604020202020204" pitchFamily="34" charset="0"/>
            </a:endParaRPr>
          </a:p>
          <a:p>
            <a:pPr algn="l"/>
            <a:r>
              <a:rPr lang="en-IN" sz="1800" b="0" i="0" dirty="0">
                <a:solidFill>
                  <a:srgbClr val="222222"/>
                </a:solidFill>
                <a:effectLst/>
                <a:latin typeface="Arial" panose="020B0604020202020204" pitchFamily="34" charset="0"/>
              </a:rPr>
              <a:t>Tel: 886-2-2312-3456 ext. 288876 (O); 288877 (L)</a:t>
            </a:r>
          </a:p>
          <a:p>
            <a:pPr algn="l"/>
            <a:r>
              <a:rPr lang="en-IN" sz="1800" b="0" i="0" dirty="0">
                <a:solidFill>
                  <a:srgbClr val="222222"/>
                </a:solidFill>
                <a:effectLst/>
                <a:latin typeface="Arial" panose="020B0604020202020204" pitchFamily="34" charset="0"/>
              </a:rPr>
              <a:t>Lab webpage (</a:t>
            </a:r>
            <a:r>
              <a:rPr lang="en-IN" sz="1800" b="0" i="0" dirty="0">
                <a:solidFill>
                  <a:srgbClr val="1155CC"/>
                </a:solidFill>
                <a:effectLst/>
                <a:latin typeface="Arial" panose="020B0604020202020204" pitchFamily="34" charset="0"/>
                <a:hlinkClick r:id="rId2"/>
              </a:rPr>
              <a:t>http://www.huanglab.com.tw/</a:t>
            </a:r>
            <a:r>
              <a:rPr lang="en-IN" sz="1800" b="0" i="0" dirty="0">
                <a:solidFill>
                  <a:srgbClr val="222222"/>
                </a:solidFill>
                <a:effectLst/>
                <a:latin typeface="Arial" panose="020B0604020202020204" pitchFamily="34" charset="0"/>
              </a:rPr>
              <a:t>)</a:t>
            </a:r>
          </a:p>
          <a:p>
            <a:pPr algn="l"/>
            <a:endParaRPr lang="en-GB" dirty="0"/>
          </a:p>
        </p:txBody>
      </p:sp>
      <p:sp>
        <p:nvSpPr>
          <p:cNvPr id="6" name="Subtitle 2"/>
          <p:cNvSpPr txBox="1">
            <a:spLocks/>
          </p:cNvSpPr>
          <p:nvPr/>
        </p:nvSpPr>
        <p:spPr>
          <a:xfrm>
            <a:off x="3986772" y="334089"/>
            <a:ext cx="3970594" cy="552184"/>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dirty="0"/>
              <a:t>PIP104 University Project-II</a:t>
            </a:r>
          </a:p>
          <a:p>
            <a:r>
              <a:rPr lang="en-GB" dirty="0"/>
              <a:t>Review-2</a:t>
            </a:r>
          </a:p>
        </p:txBody>
      </p:sp>
    </p:spTree>
    <p:extLst>
      <p:ext uri="{BB962C8B-B14F-4D97-AF65-F5344CB8AC3E}">
        <p14:creationId xmlns:p14="http://schemas.microsoft.com/office/powerpoint/2010/main" val="1131565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0469" y="1069102"/>
            <a:ext cx="10363200" cy="1470025"/>
          </a:xfrm>
        </p:spPr>
        <p:txBody>
          <a:bodyPr/>
          <a:lstStyle/>
          <a:p>
            <a:r>
              <a:rPr lang="en-GB" dirty="0"/>
              <a:t>PROJECT TITLE      </a:t>
            </a:r>
            <a:r>
              <a:rPr lang="en-US" sz="1800" dirty="0"/>
              <a:t>Calcium imaging analysis for detection of       						neurons in a brain</a:t>
            </a:r>
            <a:endParaRPr lang="en-GB" sz="1800" dirty="0"/>
          </a:p>
        </p:txBody>
      </p:sp>
      <p:sp>
        <p:nvSpPr>
          <p:cNvPr id="3" name="Subtitle 2"/>
          <p:cNvSpPr>
            <a:spLocks noGrp="1"/>
          </p:cNvSpPr>
          <p:nvPr>
            <p:ph type="subTitle" idx="1"/>
          </p:nvPr>
        </p:nvSpPr>
        <p:spPr>
          <a:xfrm>
            <a:off x="790469" y="2721956"/>
            <a:ext cx="3970594" cy="552184"/>
          </a:xfrm>
        </p:spPr>
        <p:txBody>
          <a:bodyPr/>
          <a:lstStyle/>
          <a:p>
            <a:pPr algn="l"/>
            <a:r>
              <a:rPr lang="en-GB" dirty="0"/>
              <a:t>Batch Number:</a:t>
            </a:r>
          </a:p>
          <a:p>
            <a:pPr algn="l"/>
            <a:endParaRPr lang="en-GB" dirty="0"/>
          </a:p>
        </p:txBody>
      </p:sp>
      <p:graphicFrame>
        <p:nvGraphicFramePr>
          <p:cNvPr id="4" name="Table 3"/>
          <p:cNvGraphicFramePr>
            <a:graphicFrameLocks noGrp="1"/>
          </p:cNvGraphicFramePr>
          <p:nvPr/>
        </p:nvGraphicFramePr>
        <p:xfrm>
          <a:off x="630904" y="3274141"/>
          <a:ext cx="5418666" cy="2225040"/>
        </p:xfrm>
        <a:graphic>
          <a:graphicData uri="http://schemas.openxmlformats.org/drawingml/2006/table">
            <a:tbl>
              <a:tblPr firstRow="1" bandRow="1">
                <a:tableStyleId>{2D5ABB26-0587-4C30-8999-92F81FD0307C}</a:tableStyleId>
              </a:tblPr>
              <a:tblGrid>
                <a:gridCol w="2085000">
                  <a:extLst>
                    <a:ext uri="{9D8B030D-6E8A-4147-A177-3AD203B41FA5}">
                      <a16:colId xmlns:a16="http://schemas.microsoft.com/office/drawing/2014/main" val="3331634959"/>
                    </a:ext>
                  </a:extLst>
                </a:gridCol>
                <a:gridCol w="3333666">
                  <a:extLst>
                    <a:ext uri="{9D8B030D-6E8A-4147-A177-3AD203B41FA5}">
                      <a16:colId xmlns:a16="http://schemas.microsoft.com/office/drawing/2014/main" val="2054911721"/>
                    </a:ext>
                  </a:extLst>
                </a:gridCol>
              </a:tblGrid>
              <a:tr h="370840">
                <a:tc>
                  <a:txBody>
                    <a:bodyPr/>
                    <a:lstStyle/>
                    <a:p>
                      <a:pPr algn="ctr"/>
                      <a:r>
                        <a:rPr lang="en-GB" b="1" dirty="0">
                          <a:solidFill>
                            <a:schemeClr val="tx2">
                              <a:lumMod val="75000"/>
                            </a:schemeClr>
                          </a:solidFill>
                        </a:rPr>
                        <a:t>Roll Number</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b="1" dirty="0">
                          <a:solidFill>
                            <a:schemeClr val="tx2">
                              <a:lumMod val="75000"/>
                            </a:schemeClr>
                          </a:solidFill>
                        </a:rPr>
                        <a:t>Student Name</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54405261"/>
                  </a:ext>
                </a:extLst>
              </a:tr>
              <a:tr h="370840">
                <a:tc>
                  <a:txBody>
                    <a:bodyPr/>
                    <a:lstStyle/>
                    <a:p>
                      <a:pPr algn="ctr"/>
                      <a:r>
                        <a:rPr lang="en-GB" dirty="0"/>
                        <a:t>20211LCA0002</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dirty="0" err="1"/>
                        <a:t>Gagan</a:t>
                      </a:r>
                      <a:r>
                        <a:rPr lang="en-GB" dirty="0"/>
                        <a:t> M Shetty</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83651183"/>
                  </a:ext>
                </a:extLst>
              </a:tr>
              <a:tr h="370840">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53141741"/>
                  </a:ext>
                </a:extLst>
              </a:tr>
              <a:tr h="370840">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99541891"/>
                  </a:ext>
                </a:extLst>
              </a:tr>
              <a:tr h="370840">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57888934"/>
                  </a:ext>
                </a:extLst>
              </a:tr>
              <a:tr h="370840">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80820719"/>
                  </a:ext>
                </a:extLst>
              </a:tr>
            </a:tbl>
          </a:graphicData>
        </a:graphic>
      </p:graphicFrame>
      <p:sp>
        <p:nvSpPr>
          <p:cNvPr id="5" name="Subtitle 2"/>
          <p:cNvSpPr txBox="1">
            <a:spLocks/>
          </p:cNvSpPr>
          <p:nvPr/>
        </p:nvSpPr>
        <p:spPr>
          <a:xfrm>
            <a:off x="6454795" y="3274140"/>
            <a:ext cx="5514292" cy="2433485"/>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dirty="0"/>
              <a:t>Under the Supervision of,</a:t>
            </a:r>
          </a:p>
          <a:p>
            <a:r>
              <a:rPr lang="en-US" dirty="0"/>
              <a:t>Dr. </a:t>
            </a:r>
            <a:r>
              <a:rPr lang="en-US" dirty="0" err="1"/>
              <a:t>Alamelu</a:t>
            </a:r>
            <a:r>
              <a:rPr lang="en-US" dirty="0"/>
              <a:t> </a:t>
            </a:r>
            <a:r>
              <a:rPr lang="en-US" dirty="0" err="1"/>
              <a:t>Mangai</a:t>
            </a:r>
            <a:r>
              <a:rPr lang="en-US" dirty="0"/>
              <a:t> J</a:t>
            </a:r>
          </a:p>
          <a:p>
            <a:r>
              <a:rPr lang="en-US" dirty="0"/>
              <a:t>Dr. Hsien Sung Huang</a:t>
            </a:r>
          </a:p>
          <a:p>
            <a:endParaRPr lang="en-GB" dirty="0"/>
          </a:p>
          <a:p>
            <a:pPr algn="l"/>
            <a:endParaRPr lang="en-US" sz="1800" dirty="0"/>
          </a:p>
          <a:p>
            <a:pPr algn="l"/>
            <a:r>
              <a:rPr lang="en-US" sz="1800" dirty="0"/>
              <a:t>Professor : </a:t>
            </a:r>
            <a:r>
              <a:rPr lang="en-IN" sz="1800" b="0" i="0" dirty="0">
                <a:solidFill>
                  <a:srgbClr val="222222"/>
                </a:solidFill>
                <a:effectLst/>
                <a:latin typeface="Arial" panose="020B0604020202020204" pitchFamily="34" charset="0"/>
              </a:rPr>
              <a:t>Hsien-Sung Huang (</a:t>
            </a:r>
            <a:r>
              <a:rPr lang="ja-JP" altLang="en-US" sz="1800" b="0" i="0">
                <a:solidFill>
                  <a:srgbClr val="222222"/>
                </a:solidFill>
                <a:effectLst/>
                <a:latin typeface="Arial" panose="020B0604020202020204" pitchFamily="34" charset="0"/>
              </a:rPr>
              <a:t>黃憲松</a:t>
            </a:r>
            <a:r>
              <a:rPr lang="en-US" altLang="ja-JP" sz="1800" b="0" i="0" dirty="0">
                <a:solidFill>
                  <a:srgbClr val="222222"/>
                </a:solidFill>
                <a:effectLst/>
                <a:latin typeface="Arial" panose="020B0604020202020204" pitchFamily="34" charset="0"/>
              </a:rPr>
              <a:t>), </a:t>
            </a:r>
            <a:r>
              <a:rPr lang="en-IN" sz="1800" b="0" i="0" dirty="0">
                <a:solidFill>
                  <a:srgbClr val="222222"/>
                </a:solidFill>
                <a:effectLst/>
                <a:latin typeface="Arial" panose="020B0604020202020204" pitchFamily="34" charset="0"/>
              </a:rPr>
              <a:t>Ph.D.</a:t>
            </a:r>
            <a:br>
              <a:rPr lang="en-IN" sz="1800" b="0" i="0" dirty="0">
                <a:solidFill>
                  <a:srgbClr val="222222"/>
                </a:solidFill>
                <a:effectLst/>
                <a:latin typeface="Arial" panose="020B0604020202020204" pitchFamily="34" charset="0"/>
              </a:rPr>
            </a:br>
            <a:r>
              <a:rPr lang="en-IN" sz="1800" b="0" i="0" dirty="0">
                <a:solidFill>
                  <a:srgbClr val="222222"/>
                </a:solidFill>
                <a:effectLst/>
                <a:latin typeface="Arial" panose="020B0604020202020204" pitchFamily="34" charset="0"/>
              </a:rPr>
              <a:t>Graduate Institute of Brain and Mind Sciences (</a:t>
            </a:r>
            <a:r>
              <a:rPr lang="ja-JP" altLang="en-US" sz="1800" b="0" i="0">
                <a:solidFill>
                  <a:srgbClr val="222222"/>
                </a:solidFill>
                <a:effectLst/>
                <a:latin typeface="Arial" panose="020B0604020202020204" pitchFamily="34" charset="0"/>
              </a:rPr>
              <a:t>腦與心智科學研究所</a:t>
            </a:r>
            <a:r>
              <a:rPr lang="en-US" altLang="ja-JP" sz="1800" b="0" i="0" dirty="0">
                <a:solidFill>
                  <a:srgbClr val="222222"/>
                </a:solidFill>
                <a:effectLst/>
                <a:latin typeface="Arial" panose="020B0604020202020204" pitchFamily="34" charset="0"/>
              </a:rPr>
              <a:t>)</a:t>
            </a:r>
            <a:br>
              <a:rPr lang="en-US" altLang="ja-JP" sz="1800" b="0" i="0" dirty="0">
                <a:solidFill>
                  <a:srgbClr val="222222"/>
                </a:solidFill>
                <a:effectLst/>
                <a:latin typeface="Arial" panose="020B0604020202020204" pitchFamily="34" charset="0"/>
              </a:rPr>
            </a:br>
            <a:r>
              <a:rPr lang="en-IN" sz="1800" b="0" i="0" dirty="0">
                <a:solidFill>
                  <a:srgbClr val="222222"/>
                </a:solidFill>
                <a:effectLst/>
                <a:latin typeface="Arial" panose="020B0604020202020204" pitchFamily="34" charset="0"/>
              </a:rPr>
              <a:t>College of Medicine</a:t>
            </a:r>
          </a:p>
          <a:p>
            <a:pPr algn="l"/>
            <a:r>
              <a:rPr lang="en-IN" sz="1800" b="0" i="0" dirty="0">
                <a:solidFill>
                  <a:srgbClr val="222222"/>
                </a:solidFill>
                <a:effectLst/>
                <a:latin typeface="Arial" panose="020B0604020202020204" pitchFamily="34" charset="0"/>
              </a:rPr>
              <a:t>National Taiwan University</a:t>
            </a:r>
            <a:br>
              <a:rPr lang="en-IN" sz="1800" b="0" i="0" dirty="0">
                <a:solidFill>
                  <a:srgbClr val="222222"/>
                </a:solidFill>
                <a:effectLst/>
                <a:latin typeface="Arial" panose="020B0604020202020204" pitchFamily="34" charset="0"/>
              </a:rPr>
            </a:br>
            <a:endParaRPr lang="en-IN" sz="1800" b="0" i="0" dirty="0">
              <a:solidFill>
                <a:srgbClr val="222222"/>
              </a:solidFill>
              <a:effectLst/>
              <a:latin typeface="Arial" panose="020B0604020202020204" pitchFamily="34" charset="0"/>
            </a:endParaRPr>
          </a:p>
          <a:p>
            <a:pPr algn="l"/>
            <a:r>
              <a:rPr lang="en-IN" sz="1800" b="0" i="0" dirty="0">
                <a:solidFill>
                  <a:srgbClr val="222222"/>
                </a:solidFill>
                <a:effectLst/>
                <a:latin typeface="Arial" panose="020B0604020202020204" pitchFamily="34" charset="0"/>
              </a:rPr>
              <a:t>Tel: 886-2-2312-3456 ext. 288876 (O); 288877 (L)</a:t>
            </a:r>
          </a:p>
          <a:p>
            <a:pPr algn="l"/>
            <a:r>
              <a:rPr lang="en-IN" sz="1800" b="0" i="0" dirty="0">
                <a:solidFill>
                  <a:srgbClr val="222222"/>
                </a:solidFill>
                <a:effectLst/>
                <a:latin typeface="Arial" panose="020B0604020202020204" pitchFamily="34" charset="0"/>
              </a:rPr>
              <a:t>Lab webpage (</a:t>
            </a:r>
            <a:r>
              <a:rPr lang="en-IN" sz="1800" b="0" i="0" dirty="0">
                <a:solidFill>
                  <a:srgbClr val="1155CC"/>
                </a:solidFill>
                <a:effectLst/>
                <a:latin typeface="Arial" panose="020B0604020202020204" pitchFamily="34" charset="0"/>
                <a:hlinkClick r:id="rId2"/>
              </a:rPr>
              <a:t>http://www.huanglab.com.tw/</a:t>
            </a:r>
            <a:r>
              <a:rPr lang="en-IN" sz="1800" b="0" i="0" dirty="0">
                <a:solidFill>
                  <a:srgbClr val="222222"/>
                </a:solidFill>
                <a:effectLst/>
                <a:latin typeface="Arial" panose="020B0604020202020204" pitchFamily="34" charset="0"/>
              </a:rPr>
              <a:t>)</a:t>
            </a:r>
          </a:p>
          <a:p>
            <a:pPr algn="l"/>
            <a:endParaRPr lang="en-GB" dirty="0"/>
          </a:p>
        </p:txBody>
      </p:sp>
      <p:sp>
        <p:nvSpPr>
          <p:cNvPr id="6" name="Subtitle 2"/>
          <p:cNvSpPr txBox="1">
            <a:spLocks/>
          </p:cNvSpPr>
          <p:nvPr/>
        </p:nvSpPr>
        <p:spPr>
          <a:xfrm>
            <a:off x="3986772" y="334089"/>
            <a:ext cx="3970594" cy="552184"/>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dirty="0"/>
              <a:t>PIP104 University Project-II</a:t>
            </a:r>
          </a:p>
          <a:p>
            <a:r>
              <a:rPr lang="en-GB" dirty="0"/>
              <a:t>Review-3</a:t>
            </a:r>
          </a:p>
        </p:txBody>
      </p:sp>
    </p:spTree>
    <p:extLst>
      <p:ext uri="{BB962C8B-B14F-4D97-AF65-F5344CB8AC3E}">
        <p14:creationId xmlns:p14="http://schemas.microsoft.com/office/powerpoint/2010/main" val="2718581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226D-3DDD-8003-A144-44C418501650}"/>
              </a:ext>
            </a:extLst>
          </p:cNvPr>
          <p:cNvSpPr>
            <a:spLocks noGrp="1"/>
          </p:cNvSpPr>
          <p:nvPr>
            <p:ph type="title"/>
          </p:nvPr>
        </p:nvSpPr>
        <p:spPr/>
        <p:txBody>
          <a:bodyPr/>
          <a:lstStyle/>
          <a:p>
            <a:r>
              <a:rPr lang="en-US" dirty="0"/>
              <a:t>Introduction </a:t>
            </a:r>
          </a:p>
        </p:txBody>
      </p:sp>
      <p:pic>
        <p:nvPicPr>
          <p:cNvPr id="1026" name="Picture 2" descr="This Tiny Microscope Can Read Your Mind, in Real-Time - YouTube">
            <a:extLst>
              <a:ext uri="{FF2B5EF4-FFF2-40B4-BE49-F238E27FC236}">
                <a16:creationId xmlns:a16="http://schemas.microsoft.com/office/drawing/2014/main" id="{DB9D51DA-8A9E-11C8-9F4F-EB742FD0F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887" y="828676"/>
            <a:ext cx="4829175" cy="22205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5A9E06-A669-511B-7C73-A7E96E32F708}"/>
              </a:ext>
            </a:extLst>
          </p:cNvPr>
          <p:cNvSpPr txBox="1"/>
          <p:nvPr/>
        </p:nvSpPr>
        <p:spPr>
          <a:xfrm>
            <a:off x="838200" y="1525896"/>
            <a:ext cx="3588834" cy="523220"/>
          </a:xfrm>
          <a:prstGeom prst="rect">
            <a:avLst/>
          </a:prstGeom>
          <a:noFill/>
        </p:spPr>
        <p:txBody>
          <a:bodyPr wrap="square" rtlCol="0">
            <a:spAutoFit/>
          </a:bodyPr>
          <a:lstStyle/>
          <a:p>
            <a:r>
              <a:rPr lang="en-US" sz="2800" dirty="0" err="1"/>
              <a:t>Inscopix</a:t>
            </a:r>
            <a:r>
              <a:rPr lang="en-US" sz="2800" dirty="0"/>
              <a:t> </a:t>
            </a:r>
            <a:r>
              <a:rPr lang="en-US" sz="2800" dirty="0" err="1"/>
              <a:t>miniscope</a:t>
            </a:r>
            <a:endParaRPr lang="en-US" sz="2800" dirty="0"/>
          </a:p>
        </p:txBody>
      </p:sp>
      <p:pic>
        <p:nvPicPr>
          <p:cNvPr id="1028" name="Picture 4" descr="In Vivo Ca 2+ Imaging Across Multiple Cortical Layers in Freely Moving... |  Download Scientific Diagram">
            <a:extLst>
              <a:ext uri="{FF2B5EF4-FFF2-40B4-BE49-F238E27FC236}">
                <a16:creationId xmlns:a16="http://schemas.microsoft.com/office/drawing/2014/main" id="{39C1D64C-B3D8-68C1-8CB4-D8991C1F5B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887" y="3049240"/>
            <a:ext cx="4829174" cy="36944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7900C10-48C0-94FF-240C-EC4302E20242}"/>
              </a:ext>
            </a:extLst>
          </p:cNvPr>
          <p:cNvSpPr txBox="1"/>
          <p:nvPr/>
        </p:nvSpPr>
        <p:spPr>
          <a:xfrm>
            <a:off x="780585" y="305543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530422F0-807F-4DBD-53B5-6F105039FF44}"/>
              </a:ext>
            </a:extLst>
          </p:cNvPr>
          <p:cNvSpPr txBox="1"/>
          <p:nvPr/>
        </p:nvSpPr>
        <p:spPr>
          <a:xfrm>
            <a:off x="261939" y="2397511"/>
            <a:ext cx="6105408" cy="2862322"/>
          </a:xfrm>
          <a:prstGeom prst="rect">
            <a:avLst/>
          </a:prstGeom>
          <a:noFill/>
        </p:spPr>
        <p:txBody>
          <a:bodyPr wrap="square" rtlCol="0">
            <a:spAutoFit/>
          </a:bodyPr>
          <a:lstStyle/>
          <a:p>
            <a:pPr algn="just"/>
            <a:r>
              <a:rPr lang="en-US" sz="1800" kern="100" dirty="0">
                <a:effectLst/>
                <a:latin typeface="Times New Roman" panose="02020603050405020304" pitchFamily="18" charset="0"/>
                <a:ea typeface="PMingLiU" panose="02020500000000000000" pitchFamily="18" charset="-120"/>
                <a:cs typeface="Times New Roman" panose="02020603050405020304" pitchFamily="18" charset="0"/>
              </a:rPr>
              <a:t>The objective of this project is to create a automated software designed for the analysis of calcium imaging. Calcium imaging serves as a technique to identify the neurons, from a data collected through various methods in our lab we employ </a:t>
            </a:r>
            <a:r>
              <a:rPr lang="en-US" sz="1800" kern="100" dirty="0" err="1">
                <a:effectLst/>
                <a:latin typeface="Times New Roman" panose="02020603050405020304" pitchFamily="18" charset="0"/>
                <a:ea typeface="PMingLiU" panose="02020500000000000000" pitchFamily="18" charset="-120"/>
                <a:cs typeface="Times New Roman" panose="02020603050405020304" pitchFamily="18" charset="0"/>
              </a:rPr>
              <a:t>inscopix</a:t>
            </a:r>
            <a:r>
              <a:rPr lang="en-US" sz="1800" kern="100" dirty="0">
                <a:effectLst/>
                <a:latin typeface="Times New Roman" panose="02020603050405020304" pitchFamily="18" charset="0"/>
                <a:ea typeface="PMingLiU" panose="02020500000000000000" pitchFamily="18" charset="-120"/>
                <a:cs typeface="Times New Roman" panose="02020603050405020304" pitchFamily="18" charset="0"/>
              </a:rPr>
              <a:t> </a:t>
            </a:r>
            <a:r>
              <a:rPr lang="en-US" sz="1800" kern="100" dirty="0" err="1">
                <a:effectLst/>
                <a:latin typeface="Times New Roman" panose="02020603050405020304" pitchFamily="18" charset="0"/>
                <a:ea typeface="PMingLiU" panose="02020500000000000000" pitchFamily="18" charset="-120"/>
                <a:cs typeface="Times New Roman" panose="02020603050405020304" pitchFamily="18" charset="0"/>
              </a:rPr>
              <a:t>miniscope</a:t>
            </a:r>
            <a:r>
              <a:rPr lang="en-US" sz="1800" kern="100" dirty="0">
                <a:effectLst/>
                <a:latin typeface="Times New Roman" panose="02020603050405020304" pitchFamily="18" charset="0"/>
                <a:ea typeface="PMingLiU" panose="02020500000000000000" pitchFamily="18" charset="-120"/>
                <a:cs typeface="Times New Roman" panose="02020603050405020304" pitchFamily="18" charset="0"/>
              </a:rPr>
              <a:t> to gather data from the brain of freely moving mice. The collected data undergoes various analyses has </a:t>
            </a:r>
            <a:r>
              <a:rPr lang="en-US" sz="1800" kern="100" dirty="0" err="1">
                <a:effectLst/>
                <a:latin typeface="Times New Roman" panose="02020603050405020304" pitchFamily="18" charset="0"/>
                <a:ea typeface="PMingLiU" panose="02020500000000000000" pitchFamily="18" charset="-120"/>
                <a:cs typeface="Times New Roman" panose="02020603050405020304" pitchFamily="18" charset="0"/>
              </a:rPr>
              <a:t>inscopix</a:t>
            </a:r>
            <a:r>
              <a:rPr lang="en-US" sz="1800" kern="100" dirty="0">
                <a:effectLst/>
                <a:latin typeface="Times New Roman" panose="02020603050405020304" pitchFamily="18" charset="0"/>
                <a:ea typeface="PMingLiU" panose="02020500000000000000" pitchFamily="18" charset="-120"/>
                <a:cs typeface="Times New Roman" panose="02020603050405020304" pitchFamily="18" charset="0"/>
              </a:rPr>
              <a:t> is a device which is connected to mice brain as depicted in figure 1.1 is a device connected to mice brains. However this connections introduces unwanted noise, leading to the generation of spikes in the data.</a:t>
            </a:r>
            <a:endParaRPr lang="en-IN" sz="1800" kern="100" dirty="0">
              <a:effectLst/>
              <a:latin typeface="Calibri" panose="020F0502020204030204" pitchFamily="34" charset="0"/>
              <a:ea typeface="PMingLiU" panose="02020500000000000000" pitchFamily="18" charset="-120"/>
              <a:cs typeface="Times New Roman" panose="02020603050405020304" pitchFamily="18" charset="0"/>
            </a:endParaRPr>
          </a:p>
        </p:txBody>
      </p:sp>
      <p:sp>
        <p:nvSpPr>
          <p:cNvPr id="6" name="TextBox 5">
            <a:extLst>
              <a:ext uri="{FF2B5EF4-FFF2-40B4-BE49-F238E27FC236}">
                <a16:creationId xmlns:a16="http://schemas.microsoft.com/office/drawing/2014/main" id="{173B0808-67DC-711D-C8DF-82F57E6ED8AF}"/>
              </a:ext>
            </a:extLst>
          </p:cNvPr>
          <p:cNvSpPr txBox="1"/>
          <p:nvPr/>
        </p:nvSpPr>
        <p:spPr>
          <a:xfrm>
            <a:off x="780585" y="1110395"/>
            <a:ext cx="3200400" cy="461665"/>
          </a:xfrm>
          <a:prstGeom prst="rect">
            <a:avLst/>
          </a:prstGeom>
          <a:noFill/>
        </p:spPr>
        <p:txBody>
          <a:bodyPr wrap="square" rtlCol="0">
            <a:spAutoFit/>
          </a:bodyPr>
          <a:lstStyle/>
          <a:p>
            <a:r>
              <a:rPr lang="en-US" sz="2400" b="1" dirty="0"/>
              <a:t>Calcium imaging</a:t>
            </a:r>
          </a:p>
        </p:txBody>
      </p:sp>
    </p:spTree>
    <p:extLst>
      <p:ext uri="{BB962C8B-B14F-4D97-AF65-F5344CB8AC3E}">
        <p14:creationId xmlns:p14="http://schemas.microsoft.com/office/powerpoint/2010/main" val="1653572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Difficulties with existing software</a:t>
            </a:r>
          </a:p>
        </p:txBody>
      </p:sp>
      <p:sp>
        <p:nvSpPr>
          <p:cNvPr id="5" name="TextBox 4">
            <a:extLst>
              <a:ext uri="{FF2B5EF4-FFF2-40B4-BE49-F238E27FC236}">
                <a16:creationId xmlns:a16="http://schemas.microsoft.com/office/drawing/2014/main" id="{FCC54CA9-C06D-FD44-0E79-D81040FF7E1C}"/>
              </a:ext>
            </a:extLst>
          </p:cNvPr>
          <p:cNvSpPr txBox="1"/>
          <p:nvPr/>
        </p:nvSpPr>
        <p:spPr>
          <a:xfrm>
            <a:off x="812799" y="1134737"/>
            <a:ext cx="10667999" cy="3970318"/>
          </a:xfrm>
          <a:prstGeom prst="rect">
            <a:avLst/>
          </a:prstGeom>
          <a:noFill/>
        </p:spPr>
        <p:txBody>
          <a:bodyPr wrap="square">
            <a:spAutoFit/>
          </a:bodyPr>
          <a:lstStyle/>
          <a:p>
            <a:r>
              <a:rPr lang="en-US" dirty="0" err="1"/>
              <a:t>Inscopix</a:t>
            </a:r>
            <a:r>
              <a:rPr lang="en-US" dirty="0"/>
              <a:t> Preprocessing software </a:t>
            </a:r>
          </a:p>
          <a:p>
            <a:endParaRPr lang="en-US" dirty="0"/>
          </a:p>
          <a:p>
            <a:r>
              <a:rPr lang="en-US" dirty="0"/>
              <a:t>It contains a built in code on PCA Technique and CNMFE, Caiman implementation after applying this methods we get a raw csv data from a video data and we do analysis by various visualization methods and get a accuracy of neuron points </a:t>
            </a:r>
            <a:r>
              <a:rPr lang="en-IN" b="0" i="0" dirty="0">
                <a:effectLst/>
                <a:latin typeface="Google Sans"/>
              </a:rPr>
              <a:t>Region of interest </a:t>
            </a:r>
            <a:r>
              <a:rPr lang="en-US" dirty="0"/>
              <a:t>(ROI).</a:t>
            </a:r>
          </a:p>
          <a:p>
            <a:endParaRPr lang="en-US" dirty="0"/>
          </a:p>
          <a:p>
            <a:endParaRPr lang="en-US" dirty="0"/>
          </a:p>
          <a:p>
            <a:r>
              <a:rPr lang="en-US" dirty="0"/>
              <a:t>Neuron identification      				F1 score/accuracy</a:t>
            </a:r>
          </a:p>
          <a:p>
            <a:endParaRPr lang="en-US" dirty="0"/>
          </a:p>
          <a:p>
            <a:endParaRPr lang="en-US" dirty="0"/>
          </a:p>
          <a:p>
            <a:r>
              <a:rPr lang="en-US" dirty="0"/>
              <a:t>Spike identification</a:t>
            </a:r>
          </a:p>
          <a:p>
            <a:endParaRPr lang="en-US" dirty="0"/>
          </a:p>
          <a:p>
            <a:endParaRPr lang="en-US" dirty="0"/>
          </a:p>
          <a:p>
            <a:r>
              <a:rPr lang="en-US" dirty="0" err="1"/>
              <a:t>Synchronisation</a:t>
            </a:r>
            <a:r>
              <a:rPr lang="en-US" dirty="0"/>
              <a:t> index</a:t>
            </a:r>
          </a:p>
        </p:txBody>
      </p:sp>
    </p:spTree>
    <p:extLst>
      <p:ext uri="{BB962C8B-B14F-4D97-AF65-F5344CB8AC3E}">
        <p14:creationId xmlns:p14="http://schemas.microsoft.com/office/powerpoint/2010/main" val="3633487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Analysis</a:t>
            </a:r>
          </a:p>
        </p:txBody>
      </p:sp>
      <p:pic>
        <p:nvPicPr>
          <p:cNvPr id="4" name="Picture 2" descr="Murine cerebral organoids develop network of functional ...">
            <a:extLst>
              <a:ext uri="{FF2B5EF4-FFF2-40B4-BE49-F238E27FC236}">
                <a16:creationId xmlns:a16="http://schemas.microsoft.com/office/drawing/2014/main" id="{19FDDE53-DD22-B4BB-A497-04804ED52E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1575" y="1143000"/>
            <a:ext cx="10544175"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71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B977B-193B-C09C-A276-E3B5308D1FA6}"/>
              </a:ext>
            </a:extLst>
          </p:cNvPr>
          <p:cNvSpPr>
            <a:spLocks noGrp="1"/>
          </p:cNvSpPr>
          <p:nvPr>
            <p:ph type="title"/>
          </p:nvPr>
        </p:nvSpPr>
        <p:spPr/>
        <p:txBody>
          <a:bodyPr/>
          <a:lstStyle/>
          <a:p>
            <a:r>
              <a:rPr lang="en-US" dirty="0"/>
              <a:t>Timeline of project</a:t>
            </a:r>
          </a:p>
        </p:txBody>
      </p:sp>
      <p:sp>
        <p:nvSpPr>
          <p:cNvPr id="3" name="Content Placeholder 2">
            <a:extLst>
              <a:ext uri="{FF2B5EF4-FFF2-40B4-BE49-F238E27FC236}">
                <a16:creationId xmlns:a16="http://schemas.microsoft.com/office/drawing/2014/main" id="{5816AE89-A6A5-8692-429E-D12A205B9EC4}"/>
              </a:ext>
            </a:extLst>
          </p:cNvPr>
          <p:cNvSpPr>
            <a:spLocks noGrp="1"/>
          </p:cNvSpPr>
          <p:nvPr>
            <p:ph idx="1"/>
          </p:nvPr>
        </p:nvSpPr>
        <p:spPr/>
        <p:txBody>
          <a:bodyPr/>
          <a:lstStyle/>
          <a:p>
            <a:r>
              <a:rPr lang="en-US" dirty="0"/>
              <a:t>Month 1 : Learning calcium imaging and doing analysis using excel data for heatmap and traces for each neuron.</a:t>
            </a:r>
          </a:p>
          <a:p>
            <a:endParaRPr lang="en-US" dirty="0"/>
          </a:p>
          <a:p>
            <a:r>
              <a:rPr lang="en-US" dirty="0"/>
              <a:t>Month 2: Learning about neurons traces and developing software for existing libraries and codes.</a:t>
            </a:r>
          </a:p>
          <a:p>
            <a:endParaRPr lang="en-US" dirty="0"/>
          </a:p>
          <a:p>
            <a:r>
              <a:rPr lang="en-US" dirty="0"/>
              <a:t>Month 3: Developing software and testing with different data.</a:t>
            </a:r>
          </a:p>
        </p:txBody>
      </p:sp>
    </p:spTree>
    <p:extLst>
      <p:ext uri="{BB962C8B-B14F-4D97-AF65-F5344CB8AC3E}">
        <p14:creationId xmlns:p14="http://schemas.microsoft.com/office/powerpoint/2010/main" val="407874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Procedure to calcium imaging </a:t>
            </a:r>
          </a:p>
        </p:txBody>
      </p:sp>
      <p:sp>
        <p:nvSpPr>
          <p:cNvPr id="3" name="Content Placeholder 2"/>
          <p:cNvSpPr>
            <a:spLocks noGrp="1"/>
          </p:cNvSpPr>
          <p:nvPr>
            <p:ph idx="1"/>
          </p:nvPr>
        </p:nvSpPr>
        <p:spPr/>
        <p:txBody>
          <a:bodyPr/>
          <a:lstStyle/>
          <a:p>
            <a:r>
              <a:rPr lang="en-US" dirty="0"/>
              <a:t>Calcium dye</a:t>
            </a:r>
          </a:p>
          <a:p>
            <a:r>
              <a:rPr lang="en-US" dirty="0"/>
              <a:t>Cal 520</a:t>
            </a:r>
          </a:p>
          <a:p>
            <a:r>
              <a:rPr lang="en-GB" dirty="0" err="1"/>
              <a:t>Fluorocense</a:t>
            </a:r>
            <a:r>
              <a:rPr lang="en-GB" dirty="0"/>
              <a:t> </a:t>
            </a:r>
          </a:p>
        </p:txBody>
      </p:sp>
    </p:spTree>
    <p:extLst>
      <p:ext uri="{BB962C8B-B14F-4D97-AF65-F5344CB8AC3E}">
        <p14:creationId xmlns:p14="http://schemas.microsoft.com/office/powerpoint/2010/main" val="2659618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Calcium imaging </a:t>
            </a:r>
          </a:p>
        </p:txBody>
      </p:sp>
      <p:pic>
        <p:nvPicPr>
          <p:cNvPr id="4" name="output">
            <a:hlinkClick r:id="" action="ppaction://media"/>
            <a:extLst>
              <a:ext uri="{FF2B5EF4-FFF2-40B4-BE49-F238E27FC236}">
                <a16:creationId xmlns:a16="http://schemas.microsoft.com/office/drawing/2014/main" id="{547358D3-0141-1ADC-B71D-CB2FDF0D7FE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445727" y="918427"/>
            <a:ext cx="5177573" cy="5177573"/>
          </a:xfrm>
        </p:spPr>
      </p:pic>
    </p:spTree>
    <p:extLst>
      <p:ext uri="{BB962C8B-B14F-4D97-AF65-F5344CB8AC3E}">
        <p14:creationId xmlns:p14="http://schemas.microsoft.com/office/powerpoint/2010/main" val="361386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ioinformatics" id="{2C23B8A5-E958-4A8C-AECF-01EA482D72F9}" vid="{45DF3A2B-1BA7-4465-AD96-220179DE36DE}"/>
    </a:ext>
  </a:extLst>
</a:theme>
</file>

<file path=docProps/app.xml><?xml version="1.0" encoding="utf-8"?>
<Properties xmlns="http://schemas.openxmlformats.org/officeDocument/2006/extended-properties" xmlns:vt="http://schemas.openxmlformats.org/officeDocument/2006/docPropsVTypes">
  <Template>Bioinformatics</Template>
  <TotalTime>146</TotalTime>
  <Words>951</Words>
  <Application>Microsoft Macintosh PowerPoint</Application>
  <PresentationFormat>Widescreen</PresentationFormat>
  <Paragraphs>103</Paragraphs>
  <Slides>16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Bookman Old Style</vt:lpstr>
      <vt:lpstr>Calibri</vt:lpstr>
      <vt:lpstr>Google Sans</vt:lpstr>
      <vt:lpstr>Times New Roman</vt:lpstr>
      <vt:lpstr>Verdana</vt:lpstr>
      <vt:lpstr>Bioinformatics</vt:lpstr>
      <vt:lpstr>PROJECT TITLE      Calcium imaging analysis for detection of             neurons in a brain</vt:lpstr>
      <vt:lpstr>PROJECT TITLE      Calcium imaging analysis for detection of             neurons in a brain</vt:lpstr>
      <vt:lpstr>PROJECT TITLE      Calcium imaging analysis for detection of             neurons in a brain</vt:lpstr>
      <vt:lpstr>Introduction </vt:lpstr>
      <vt:lpstr>Difficulties with existing software</vt:lpstr>
      <vt:lpstr>Analysis</vt:lpstr>
      <vt:lpstr>Timeline of project</vt:lpstr>
      <vt:lpstr>Procedure to calcium imaging </vt:lpstr>
      <vt:lpstr>Calcium imaging </vt:lpstr>
      <vt:lpstr>PowerPoint Presentation</vt:lpstr>
      <vt:lpstr>PowerPoint Presentation</vt:lpstr>
      <vt:lpstr>Introduction to libraries for calcium imaging</vt:lpstr>
      <vt:lpstr>Analysis task</vt:lpstr>
      <vt:lpstr>PowerPoint Presentation</vt:lpstr>
      <vt:lpstr>Neuron Detection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gagan shetty</cp:lastModifiedBy>
  <cp:revision>13</cp:revision>
  <dcterms:created xsi:type="dcterms:W3CDTF">2023-03-16T03:26:27Z</dcterms:created>
  <dcterms:modified xsi:type="dcterms:W3CDTF">2024-01-10T13:27:07Z</dcterms:modified>
</cp:coreProperties>
</file>